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256" r:id="rId2"/>
    <p:sldId id="471" r:id="rId3"/>
    <p:sldId id="539" r:id="rId4"/>
    <p:sldId id="538" r:id="rId5"/>
    <p:sldId id="472" r:id="rId6"/>
    <p:sldId id="705" r:id="rId7"/>
    <p:sldId id="604" r:id="rId8"/>
    <p:sldId id="706" r:id="rId9"/>
    <p:sldId id="713" r:id="rId10"/>
    <p:sldId id="714" r:id="rId11"/>
    <p:sldId id="715" r:id="rId12"/>
    <p:sldId id="716" r:id="rId13"/>
    <p:sldId id="717" r:id="rId14"/>
    <p:sldId id="719" r:id="rId15"/>
    <p:sldId id="718" r:id="rId16"/>
    <p:sldId id="721" r:id="rId17"/>
    <p:sldId id="722" r:id="rId18"/>
    <p:sldId id="590" r:id="rId19"/>
    <p:sldId id="608" r:id="rId20"/>
    <p:sldId id="610" r:id="rId21"/>
    <p:sldId id="762" r:id="rId22"/>
    <p:sldId id="723" r:id="rId23"/>
    <p:sldId id="724" r:id="rId24"/>
    <p:sldId id="725" r:id="rId25"/>
    <p:sldId id="726" r:id="rId26"/>
    <p:sldId id="727" r:id="rId27"/>
    <p:sldId id="728" r:id="rId28"/>
    <p:sldId id="729" r:id="rId29"/>
    <p:sldId id="730" r:id="rId30"/>
    <p:sldId id="731" r:id="rId31"/>
    <p:sldId id="763" r:id="rId32"/>
    <p:sldId id="732" r:id="rId33"/>
    <p:sldId id="733" r:id="rId34"/>
    <p:sldId id="734" r:id="rId35"/>
    <p:sldId id="735" r:id="rId36"/>
    <p:sldId id="736" r:id="rId37"/>
    <p:sldId id="737" r:id="rId38"/>
    <p:sldId id="738" r:id="rId39"/>
    <p:sldId id="739" r:id="rId40"/>
    <p:sldId id="740" r:id="rId41"/>
    <p:sldId id="741" r:id="rId42"/>
    <p:sldId id="742" r:id="rId43"/>
    <p:sldId id="764" r:id="rId44"/>
    <p:sldId id="743" r:id="rId45"/>
    <p:sldId id="744" r:id="rId46"/>
    <p:sldId id="745" r:id="rId47"/>
    <p:sldId id="746" r:id="rId48"/>
    <p:sldId id="747" r:id="rId49"/>
    <p:sldId id="748" r:id="rId50"/>
    <p:sldId id="749" r:id="rId51"/>
    <p:sldId id="757" r:id="rId52"/>
    <p:sldId id="765" r:id="rId53"/>
    <p:sldId id="750" r:id="rId54"/>
    <p:sldId id="751" r:id="rId55"/>
    <p:sldId id="752" r:id="rId56"/>
    <p:sldId id="753" r:id="rId57"/>
    <p:sldId id="754" r:id="rId58"/>
    <p:sldId id="755" r:id="rId59"/>
    <p:sldId id="756" r:id="rId60"/>
    <p:sldId id="758" r:id="rId61"/>
    <p:sldId id="759" r:id="rId62"/>
    <p:sldId id="760" r:id="rId63"/>
    <p:sldId id="761" r:id="rId64"/>
    <p:sldId id="385" r:id="rId65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BD41B29-7295-4BBC-B6EA-BE87AD55F8BA}">
          <p14:sldIdLst>
            <p14:sldId id="256"/>
            <p14:sldId id="471"/>
            <p14:sldId id="539"/>
          </p14:sldIdLst>
        </p14:section>
        <p14:section name="Section 01. 그룹, 프레임, 컴포넌트" id="{D80F80EA-2F81-44C7-9D41-E11C916EABF7}">
          <p14:sldIdLst>
            <p14:sldId id="538"/>
            <p14:sldId id="472"/>
            <p14:sldId id="705"/>
            <p14:sldId id="604"/>
            <p14:sldId id="706"/>
            <p14:sldId id="713"/>
            <p14:sldId id="714"/>
            <p14:sldId id="715"/>
            <p14:sldId id="716"/>
            <p14:sldId id="717"/>
            <p14:sldId id="719"/>
            <p14:sldId id="718"/>
            <p14:sldId id="721"/>
            <p14:sldId id="722"/>
          </p14:sldIdLst>
        </p14:section>
        <p14:section name="Section 02. 컴포넌트와 인스턴스" id="{7E3E16C3-EA58-458E-98CF-7172C570DB64}">
          <p14:sldIdLst>
            <p14:sldId id="590"/>
            <p14:sldId id="608"/>
            <p14:sldId id="610"/>
            <p14:sldId id="762"/>
            <p14:sldId id="723"/>
            <p14:sldId id="724"/>
            <p14:sldId id="725"/>
            <p14:sldId id="726"/>
            <p14:sldId id="727"/>
            <p14:sldId id="728"/>
            <p14:sldId id="729"/>
            <p14:sldId id="730"/>
            <p14:sldId id="731"/>
            <p14:sldId id="763"/>
            <p14:sldId id="732"/>
            <p14:sldId id="733"/>
            <p14:sldId id="734"/>
            <p14:sldId id="735"/>
            <p14:sldId id="736"/>
            <p14:sldId id="737"/>
            <p14:sldId id="738"/>
            <p14:sldId id="739"/>
            <p14:sldId id="740"/>
            <p14:sldId id="741"/>
            <p14:sldId id="742"/>
            <p14:sldId id="764"/>
            <p14:sldId id="743"/>
            <p14:sldId id="744"/>
            <p14:sldId id="745"/>
            <p14:sldId id="746"/>
            <p14:sldId id="747"/>
            <p14:sldId id="748"/>
            <p14:sldId id="749"/>
            <p14:sldId id="757"/>
            <p14:sldId id="765"/>
            <p14:sldId id="750"/>
            <p14:sldId id="751"/>
            <p14:sldId id="752"/>
            <p14:sldId id="753"/>
            <p14:sldId id="754"/>
            <p14:sldId id="755"/>
            <p14:sldId id="756"/>
            <p14:sldId id="758"/>
            <p14:sldId id="759"/>
            <p14:sldId id="760"/>
            <p14:sldId id="761"/>
            <p14:sldId id="3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856D"/>
    <a:srgbClr val="D7CBC6"/>
    <a:srgbClr val="587EA7"/>
    <a:srgbClr val="F0E7D9"/>
    <a:srgbClr val="549E39"/>
    <a:srgbClr val="756567"/>
    <a:srgbClr val="887577"/>
    <a:srgbClr val="FFFFFF"/>
    <a:srgbClr val="EC7AA0"/>
    <a:srgbClr val="F6F4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2" autoAdjust="0"/>
    <p:restoredTop sz="94213" autoAdjust="0"/>
  </p:normalViewPr>
  <p:slideViewPr>
    <p:cSldViewPr>
      <p:cViewPr>
        <p:scale>
          <a:sx n="90" d="100"/>
          <a:sy n="90" d="100"/>
        </p:scale>
        <p:origin x="666" y="462"/>
      </p:cViewPr>
      <p:guideLst>
        <p:guide orient="horz" pos="119"/>
        <p:guide pos="15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274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2025-11-13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2025-11-13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803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bg>
      <p:bgPr>
        <a:solidFill>
          <a:srgbClr val="F4F2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B516E544-61A3-0375-1806-878B82782F8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5301208"/>
            <a:ext cx="9144000" cy="1556792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2502F2-0222-DF37-BC50-6858EBE407DA}"/>
              </a:ext>
            </a:extLst>
          </p:cNvPr>
          <p:cNvSpPr txBox="1"/>
          <p:nvPr userDrawn="1"/>
        </p:nvSpPr>
        <p:spPr>
          <a:xfrm>
            <a:off x="971600" y="2442938"/>
            <a:ext cx="2808312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endParaRPr lang="ko-KR" altLang="en-US" sz="6600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C5404F-D0D6-8FA0-8032-7390F0AA7AFD}"/>
              </a:ext>
            </a:extLst>
          </p:cNvPr>
          <p:cNvSpPr txBox="1"/>
          <p:nvPr userDrawn="1"/>
        </p:nvSpPr>
        <p:spPr>
          <a:xfrm>
            <a:off x="812345" y="251066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endParaRPr lang="ko-KR" altLang="en-US" sz="6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C83091-B858-0DA4-3B3E-3D79A31084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504" y="116632"/>
            <a:ext cx="1440160" cy="3236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4FBADD-0241-AD9A-DE27-F20DFE257E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76056" y="1484784"/>
            <a:ext cx="2332177" cy="33123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1AFFBE-B2C9-1D58-D0C7-ED73BBCA938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64288" y="32979"/>
            <a:ext cx="1944216" cy="5054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C23CDBE-0BD2-80F6-81B4-80F4F51137B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3608" y="980728"/>
            <a:ext cx="3240360" cy="414202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B2BEFF-DA24-90B9-4B26-FE66C708458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380312" y="4509120"/>
            <a:ext cx="1521883" cy="53118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43FE629-A548-5AC2-D148-06DAB6E42FF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596336" y="836712"/>
            <a:ext cx="1077105" cy="1152128"/>
          </a:xfrm>
          <a:prstGeom prst="rect">
            <a:avLst/>
          </a:prstGeom>
        </p:spPr>
      </p:pic>
      <p:pic>
        <p:nvPicPr>
          <p:cNvPr id="1027" name="그림 1026">
            <a:extLst>
              <a:ext uri="{FF2B5EF4-FFF2-40B4-BE49-F238E27FC236}">
                <a16:creationId xmlns:a16="http://schemas.microsoft.com/office/drawing/2014/main" id="{6EF87A13-EBCE-56CE-9BA9-024B6DB0559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452320" y="2348880"/>
            <a:ext cx="579053" cy="65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12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F6F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5589240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055289" y="6309320"/>
            <a:ext cx="28921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Copyright © 2024 </a:t>
            </a:r>
            <a:r>
              <a:rPr lang="en-US" altLang="ko-KR" sz="11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Hanbit</a:t>
            </a: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All rights reserved.</a:t>
            </a:r>
            <a:endParaRPr lang="ko-KR" altLang="ko-KR" sz="1100" b="1" dirty="0">
              <a:solidFill>
                <a:schemeClr val="tx1"/>
              </a:solidFill>
              <a:latin typeface="맑은 고딕" panose="020B0503020000020004" pitchFamily="50" charset="-127"/>
              <a:ea typeface="굴림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CAF67A-39D6-A8AE-DEF6-83DF0D0273C2}"/>
              </a:ext>
            </a:extLst>
          </p:cNvPr>
          <p:cNvSpPr txBox="1"/>
          <p:nvPr userDrawn="1"/>
        </p:nvSpPr>
        <p:spPr>
          <a:xfrm>
            <a:off x="2555776" y="2564904"/>
            <a:ext cx="4176464" cy="12961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85000" lnSpcReduction="10000"/>
          </a:bodyPr>
          <a:lstStyle/>
          <a:p>
            <a:r>
              <a:rPr lang="en-US" altLang="ko-KR" sz="5400" b="1" dirty="0">
                <a:solidFill>
                  <a:srgbClr val="EC7A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THANK YOU!</a:t>
            </a:r>
            <a:endParaRPr lang="ko-KR" altLang="en-US" sz="5400" b="1" dirty="0">
              <a:solidFill>
                <a:srgbClr val="EC7AA0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53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400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CookBook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 디자인</a:t>
            </a:r>
            <a:endParaRPr kumimoji="0" lang="de-DE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dirty="0">
                <a:ea typeface="맑은 고딕" pitchFamily="50" charset="-127"/>
              </a:rPr>
              <a:t>㈜에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BB99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1440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400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CookBook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아키텍처 </a:t>
            </a:r>
            <a:r>
              <a:rPr kumimoji="0" lang="en-US" altLang="ko-KR" sz="18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kumimoji="0" lang="ko-KR" altLang="en-US" sz="18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구조 및 동작 원리</a:t>
            </a:r>
            <a:endParaRPr kumimoji="0" lang="de-DE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dirty="0">
                <a:ea typeface="맑은 고딕" pitchFamily="50" charset="-127"/>
              </a:rPr>
              <a:t>㈜에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7EA7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3" name="모서리가 둥근 직사각형 8">
            <a:extLst>
              <a:ext uri="{FF2B5EF4-FFF2-40B4-BE49-F238E27FC236}">
                <a16:creationId xmlns:a16="http://schemas.microsoft.com/office/drawing/2014/main" id="{433ABD05-5EB3-68A2-A471-E87B777CC85B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7EA7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4" name="모서리가 둥근 직사각형 8">
            <a:extLst>
              <a:ext uri="{FF2B5EF4-FFF2-40B4-BE49-F238E27FC236}">
                <a16:creationId xmlns:a16="http://schemas.microsoft.com/office/drawing/2014/main" id="{8298D6B7-6932-0F57-154F-D28D7D29AAAE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marL="457200" indent="-457200" algn="l">
              <a:buClr>
                <a:srgbClr val="587EA7"/>
              </a:buClr>
              <a:buFont typeface="+mj-lt"/>
              <a:buAutoNum type="arabicPeriod"/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rgbClr val="819EB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rgbClr val="AFC1D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rgbClr val="DEE6EE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rgbClr val="587EA7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 hasCustomPrompt="1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>
                <a:latin typeface="+mn-ea"/>
                <a:ea typeface="+mn-ea"/>
              </a:defRPr>
            </a:lvl1pPr>
            <a:lvl2pPr marL="552450" indent="-285750">
              <a:lnSpc>
                <a:spcPct val="150000"/>
              </a:lnSpc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/>
            </a:lvl2pPr>
            <a:lvl3pPr marL="619125" indent="-171450">
              <a:lnSpc>
                <a:spcPct val="150000"/>
              </a:lnSpc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/>
            </a:lvl3pPr>
            <a:lvl4pPr marL="800100" indent="-171450">
              <a:lnSpc>
                <a:spcPct val="150000"/>
              </a:lnSpc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/>
            </a:lvl4pPr>
            <a:lvl5pPr marL="809625" indent="0">
              <a:buClr>
                <a:schemeClr val="accent6"/>
              </a:buClr>
              <a:buFont typeface="맑은 고딕" panose="020B0503020000020004" pitchFamily="50" charset="-127"/>
              <a:buNone/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둘째 수준</a:t>
            </a:r>
            <a:endParaRPr lang="en-US" altLang="ko-KR" dirty="0"/>
          </a:p>
          <a:p>
            <a:pPr lvl="2"/>
            <a:r>
              <a:rPr lang="ko-KR" altLang="en-US" dirty="0"/>
              <a:t> 셋째 수준</a:t>
            </a:r>
            <a:endParaRPr lang="en-US" altLang="ko-KR" dirty="0"/>
          </a:p>
          <a:p>
            <a:pPr lvl="3"/>
            <a:r>
              <a:rPr lang="ko-KR" altLang="en-US" dirty="0"/>
              <a:t>넷째 수준 </a:t>
            </a:r>
            <a:endParaRPr lang="en-US" altLang="ko-KR" dirty="0"/>
          </a:p>
          <a:p>
            <a:pPr lvl="3"/>
            <a:endParaRPr lang="ko-KR" altLang="en-US" dirty="0"/>
          </a:p>
          <a:p>
            <a:pPr lvl="0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EFA148-5D0F-9E6F-B219-F24F83C1CA9F}"/>
              </a:ext>
            </a:extLst>
          </p:cNvPr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05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70D586-488F-92D0-FEE0-8092253DDA70}"/>
              </a:ext>
            </a:extLst>
          </p:cNvPr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pPr algn="ctr"/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/ 64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6D4F6C0-1CEE-ADC8-568B-29D3BBEFDACD}"/>
              </a:ext>
            </a:extLst>
          </p:cNvPr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1778C5D-20D1-7098-C5A6-17322289A606}"/>
              </a:ext>
            </a:extLst>
          </p:cNvPr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8EBE931-FA1C-2D09-7869-2F68968D6DAF}"/>
              </a:ext>
            </a:extLst>
          </p:cNvPr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2189C53-2C2C-23A9-E642-C34E53DCC73C}"/>
              </a:ext>
            </a:extLst>
          </p:cNvPr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rgbClr val="587E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528" y="404664"/>
            <a:ext cx="8497887" cy="6048375"/>
          </a:xfrm>
          <a:prstGeom prst="roundRect">
            <a:avLst>
              <a:gd name="adj" fmla="val 5013"/>
            </a:avLst>
          </a:prstGeom>
          <a:solidFill>
            <a:srgbClr val="F4F2ED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6047" y="2620219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4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55576" y="1573493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rgbClr val="587EA7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12C0C3-4A5D-860A-9552-59E56D81E1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7904" y="4437112"/>
            <a:ext cx="1842230" cy="1987221"/>
          </a:xfrm>
          <a:prstGeom prst="rect">
            <a:avLst/>
          </a:prstGeom>
        </p:spPr>
      </p:pic>
      <p:sp>
        <p:nvSpPr>
          <p:cNvPr id="3" name="텍스트 개체 틀 6">
            <a:extLst>
              <a:ext uri="{FF2B5EF4-FFF2-40B4-BE49-F238E27FC236}">
                <a16:creationId xmlns:a16="http://schemas.microsoft.com/office/drawing/2014/main" id="{C6A3A0BB-E009-2357-F24B-14E7B3CD41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64502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695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E1226ACF-D5D0-4844-AFCE-6B27E0A7EE0A}" type="datetime1">
              <a:rPr lang="ko-KR" altLang="en-US" smtClean="0"/>
              <a:t>2025-11-13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78" r:id="rId4"/>
    <p:sldLayoutId id="2147483679" r:id="rId5"/>
    <p:sldLayoutId id="2147483680" r:id="rId6"/>
    <p:sldLayoutId id="2147483686" r:id="rId7"/>
    <p:sldLayoutId id="2147483685" r:id="rId8"/>
    <p:sldLayoutId id="2147483690" r:id="rId9"/>
  </p:sldLayoutIdLst>
  <p:hf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1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bit.ly/3GiLNcc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bit.ly/3GfMqTV" TargetMode="Externa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 idx="4294967295"/>
          </p:nvPr>
        </p:nvSpPr>
        <p:spPr>
          <a:xfrm>
            <a:off x="658168" y="6021288"/>
            <a:ext cx="8306320" cy="625958"/>
          </a:xfrm>
        </p:spPr>
        <p:txBody>
          <a:bodyPr/>
          <a:lstStyle/>
          <a:p>
            <a:pPr algn="l" eaLnBrk="1" hangingPunct="1"/>
            <a:r>
              <a:rPr lang="en-US" altLang="ko-KR" sz="3200" b="1" dirty="0">
                <a:solidFill>
                  <a:schemeClr val="bg1"/>
                </a:solidFill>
              </a:rPr>
              <a:t>CHAPTER 04. </a:t>
            </a:r>
            <a:r>
              <a:rPr lang="ko-KR" altLang="en-US" sz="3200" b="1" dirty="0">
                <a:solidFill>
                  <a:schemeClr val="bg1"/>
                </a:solidFill>
              </a:rPr>
              <a:t>컴포넌트의 활용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 bwMode="auto">
          <a:xfrm>
            <a:off x="658168" y="5575975"/>
            <a:ext cx="8306320" cy="517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/>
            <a:r>
              <a:rPr lang="en-US" altLang="ko-KR" sz="2000" b="1" dirty="0">
                <a:solidFill>
                  <a:srgbClr val="F6F4EE"/>
                </a:solidFill>
              </a:rPr>
              <a:t>PART 02. </a:t>
            </a:r>
            <a:r>
              <a:rPr lang="ko-KR" altLang="en-US" sz="2000" b="1" dirty="0" err="1">
                <a:solidFill>
                  <a:srgbClr val="F6F4EE"/>
                </a:solidFill>
              </a:rPr>
              <a:t>피그마</a:t>
            </a:r>
            <a:r>
              <a:rPr lang="ko-KR" altLang="en-US" sz="2000" b="1" dirty="0">
                <a:solidFill>
                  <a:srgbClr val="F6F4EE"/>
                </a:solidFill>
              </a:rPr>
              <a:t> 기초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92E15-77AE-74EE-D512-5B5051023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218D489-4102-F3E3-EC15-22971A77F15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 기능 확인하기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그룹</a:t>
            </a:r>
            <a:r>
              <a:rPr lang="en-US" altLang="ko-KR" b="1" dirty="0">
                <a:solidFill>
                  <a:srgbClr val="756567"/>
                </a:solidFill>
              </a:rPr>
              <a:t>, </a:t>
            </a:r>
            <a:r>
              <a:rPr lang="ko-KR" altLang="en-US" b="1" dirty="0">
                <a:solidFill>
                  <a:srgbClr val="756567"/>
                </a:solidFill>
              </a:rPr>
              <a:t>프레임</a:t>
            </a:r>
            <a:r>
              <a:rPr lang="en-US" altLang="ko-KR" b="1" dirty="0">
                <a:solidFill>
                  <a:srgbClr val="756567"/>
                </a:solidFill>
              </a:rPr>
              <a:t>, </a:t>
            </a:r>
            <a:r>
              <a:rPr lang="ko-KR" altLang="en-US" b="1" dirty="0">
                <a:solidFill>
                  <a:srgbClr val="756567"/>
                </a:solidFill>
              </a:rPr>
              <a:t>컴포넌트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</a:t>
            </a:r>
            <a:r>
              <a:rPr lang="en-US" altLang="ko-KR" b="1" dirty="0"/>
              <a:t> </a:t>
            </a:r>
            <a:r>
              <a:rPr lang="ko-KR" altLang="en-US" b="1" dirty="0"/>
              <a:t>컴포넌트 등록하기</a:t>
            </a:r>
            <a:endParaRPr lang="en-US" altLang="ko-KR" b="1" dirty="0"/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마지막 사각형과 원을 함께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[Ctrl]+[Alt]+[K]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눌러 컴포넌트로 등록</a:t>
            </a: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C8B6EE6-87AD-1A21-86B4-9CB612BF0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컴포넌트의 이해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327067-1000-E301-E17B-F6FD69454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212976"/>
            <a:ext cx="6674821" cy="18490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14FEA6A-CD89-F38A-683F-0AA79C802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5157192"/>
            <a:ext cx="6984776" cy="25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33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7002F-AA01-E9D7-4201-EC667C729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DD96CDE-1BA8-DE05-5C96-EEAF48B7640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 기능 확인하기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그룹</a:t>
            </a:r>
            <a:r>
              <a:rPr lang="en-US" altLang="ko-KR" b="1" dirty="0">
                <a:solidFill>
                  <a:srgbClr val="756567"/>
                </a:solidFill>
              </a:rPr>
              <a:t>, </a:t>
            </a:r>
            <a:r>
              <a:rPr lang="ko-KR" altLang="en-US" b="1" dirty="0">
                <a:solidFill>
                  <a:srgbClr val="756567"/>
                </a:solidFill>
              </a:rPr>
              <a:t>프레임</a:t>
            </a:r>
            <a:r>
              <a:rPr lang="en-US" altLang="ko-KR" b="1" dirty="0">
                <a:solidFill>
                  <a:srgbClr val="756567"/>
                </a:solidFill>
              </a:rPr>
              <a:t>, </a:t>
            </a:r>
            <a:r>
              <a:rPr lang="ko-KR" altLang="en-US" b="1" dirty="0">
                <a:solidFill>
                  <a:srgbClr val="756567"/>
                </a:solidFill>
              </a:rPr>
              <a:t>컴포넌트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</a:t>
            </a:r>
            <a:r>
              <a:rPr lang="en-US" altLang="ko-KR" b="1" dirty="0"/>
              <a:t> </a:t>
            </a:r>
            <a:r>
              <a:rPr lang="ko-KR" altLang="en-US" b="1" dirty="0"/>
              <a:t>하위 요소 살펴보기</a:t>
            </a:r>
            <a:endParaRPr lang="en-US" altLang="ko-KR" b="1" dirty="0"/>
          </a:p>
          <a:p>
            <a:pPr lvl="2"/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[Layers]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에서 각 이름 앞의 하위 요소 버튼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클릭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501AC46-AB8E-7909-90EC-FDD09C4FE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컴포넌트의 이해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C5EB0D-6A3C-B29A-9A6F-FEFF4E29C2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84" t="1" r="4191" b="15112"/>
          <a:stretch/>
        </p:blipFill>
        <p:spPr>
          <a:xfrm>
            <a:off x="4860032" y="2708920"/>
            <a:ext cx="222710" cy="2271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1A87F0-9744-AB55-E34A-7756EF116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140968"/>
            <a:ext cx="2269761" cy="346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96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F5207-71FA-373E-F9FA-D7C78A2D1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676BE01-FFF1-F8EB-31EA-B240CD695F0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 기능 확인하기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변경하기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</a:t>
            </a:r>
            <a:r>
              <a:rPr lang="en-US" altLang="ko-KR" b="1" dirty="0"/>
              <a:t> </a:t>
            </a:r>
            <a:r>
              <a:rPr lang="ko-KR" altLang="en-US" b="1" dirty="0"/>
              <a:t>그룹 색상 변경하기</a:t>
            </a:r>
            <a:endParaRPr lang="en-US" altLang="ko-KR" b="1" dirty="0"/>
          </a:p>
          <a:p>
            <a:pPr lvl="2"/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[Layers]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에서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Group 1’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이름 부분을 클릭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[Fill]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 색상을 변경</a:t>
            </a:r>
          </a:p>
          <a:p>
            <a:pPr lvl="2"/>
            <a:r>
              <a:rPr lang="ko-KR" altLang="en-US" dirty="0"/>
              <a:t>하위 요소인 사각형과 원의 색상이 변하는 것을 알 수 있음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7B656FA-AF2F-609F-6221-12348FA0B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컴포넌트의 이해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766617-1E05-2E9A-FC6F-78B04F94F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645024"/>
            <a:ext cx="7416824" cy="250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64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FCE82-8B6B-DD5B-DDC3-9BAB4F293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08D5314-936D-E450-0B1B-94C9E2FFECE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 기능 확인하기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변경하기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</a:t>
            </a:r>
            <a:r>
              <a:rPr lang="en-US" altLang="ko-KR" b="1" dirty="0"/>
              <a:t> </a:t>
            </a:r>
            <a:r>
              <a:rPr lang="ko-KR" altLang="en-US" b="1" dirty="0"/>
              <a:t>프레임 색상 변경하기</a:t>
            </a:r>
            <a:endParaRPr lang="en-US" altLang="ko-KR" b="1" dirty="0"/>
          </a:p>
          <a:p>
            <a:pPr lvl="2"/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[Layers]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에서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 1’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이름을 클릭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[Fill]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 색상을 변경</a:t>
            </a:r>
          </a:p>
          <a:p>
            <a:pPr lvl="2"/>
            <a:r>
              <a:rPr lang="ko-KR" altLang="en-US" dirty="0"/>
              <a:t>사각형과 원을 감싸고 있는 프레임 컨테이너의 색상이 변함</a:t>
            </a: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D6573F-01D2-4124-DB57-F3E57575C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컴포넌트의 이해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E6630D-44F8-0148-3FDA-42842EF6E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645024"/>
            <a:ext cx="6840760" cy="229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878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0E7AE-87A8-F31F-FC53-347D3BE63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E880C88-053F-4BEF-87EC-545E9C8163C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 기능 확인하기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변경하기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</a:t>
            </a:r>
            <a:r>
              <a:rPr lang="ko-KR" altLang="en-US" b="1" dirty="0"/>
              <a:t> 컴포넌트 색상 변경하기</a:t>
            </a:r>
            <a:endParaRPr lang="en-US" altLang="ko-KR" b="1" dirty="0"/>
          </a:p>
          <a:p>
            <a:pPr lvl="2"/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[Layers]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에서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Component 1’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이름을 클릭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[Fill]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 색상을 변경 </a:t>
            </a:r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Frame 1’</a:t>
            </a:r>
            <a:r>
              <a:rPr lang="ko-KR" altLang="en-US" dirty="0"/>
              <a:t>과 같이 사각형과 원을 감싸고 있는 컴포넌트 컨테이너의 색상이 변함</a:t>
            </a: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A74C55E-830B-CAE6-74E7-FDE0D9666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컴포넌트의 이해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FA2ABA-AAB0-28FC-98A4-461AC6489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645024"/>
            <a:ext cx="6840760" cy="210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620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9BD35-CABD-DFDA-BF84-6E52C0981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A0B76C7-67BF-AF56-61F6-EE5DC82AD99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 기능 확인하기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크기 변경하기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</a:t>
            </a:r>
            <a:r>
              <a:rPr lang="ko-KR" altLang="en-US" b="1" dirty="0"/>
              <a:t> 그룹 크기 변경하기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6E1DEB0-A900-9644-77EE-FC0137CA9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컴포넌트의 이해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AF7E7F-557C-76F7-1736-DED28D0F2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636912"/>
            <a:ext cx="7344816" cy="328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388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A0B85-6DBF-0BEB-FEF5-942D2152C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4AE19C9-097B-EE0D-DE08-1F16DA4DEA9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 기능 확인하기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크기 변경하기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</a:t>
            </a:r>
            <a:r>
              <a:rPr lang="ko-KR" altLang="en-US" b="1" dirty="0"/>
              <a:t> 프레임 크기 변경하기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F875561-3DB1-BEB2-5E0A-C9D639CD5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컴포넌트의 이해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320E5F-16F7-3C53-2114-D7F3E4884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708920"/>
            <a:ext cx="6984776" cy="327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86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8C020-9DEB-B760-8DFD-B0F5FAB67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62C3B39-AE38-3052-0544-9CA337EED97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 기능 확인하기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크기 변경하기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</a:t>
            </a:r>
            <a:r>
              <a:rPr lang="ko-KR" altLang="en-US" b="1" dirty="0"/>
              <a:t> 컴포넌트 크기 변경하기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78A6567-CEA6-CD35-3215-48EFFD17E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컴포넌트의 이해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6E5944-D7AF-1300-6B1D-2E8D77000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708920"/>
            <a:ext cx="7394194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43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컴포넌트와 인스턴스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02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AB67B87B-9347-7DFB-D28D-0D37F0C2A8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501008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sz="2000" b="1" i="0" u="none" strike="noStrike" cap="none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컴포넌트와 인스턴스 속성의 이해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270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컴포넌트의 이해</a:t>
            </a:r>
            <a:endParaRPr lang="en-US" altLang="ko-KR" b="1" dirty="0"/>
          </a:p>
          <a:p>
            <a:pPr marL="619125" lvl="2" indent="-1714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500"/>
              <a:buChar char="•"/>
            </a:pPr>
            <a:r>
              <a:rPr lang="ko-KR" altLang="en-US" dirty="0"/>
              <a:t>컴포넌트를 사용하면 흩어져 있는 디자인 요소를 한번에 수정하고 변경할 수 있음</a:t>
            </a:r>
            <a:endParaRPr lang="en-US" altLang="ko-KR" dirty="0"/>
          </a:p>
          <a:p>
            <a:pPr marL="619125" lvl="2" indent="-1714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500"/>
              <a:buChar char="•"/>
            </a:pPr>
            <a:r>
              <a:rPr lang="ko-KR" altLang="en-US" dirty="0" err="1"/>
              <a:t>피그마로</a:t>
            </a:r>
            <a:r>
              <a:rPr lang="ko-KR" altLang="en-US" dirty="0"/>
              <a:t> 제작한 컴포넌트는 다른 페이지와 프로젝트에서 재사용할 수 있음</a:t>
            </a:r>
            <a:endParaRPr lang="en-US" altLang="ko-KR" dirty="0"/>
          </a:p>
          <a:p>
            <a:pPr marL="619125" lvl="2" indent="-1714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500"/>
              <a:buChar char="•"/>
            </a:pPr>
            <a:r>
              <a:rPr lang="ko-KR" altLang="en-US" dirty="0" err="1"/>
              <a:t>피그마는</a:t>
            </a:r>
            <a:r>
              <a:rPr lang="ko-KR" altLang="en-US" dirty="0"/>
              <a:t> 컴포넌트 라이브러리를 제공 → 컴포넌트를 빠르게 만들고 재사용 할 수 있음 </a:t>
            </a:r>
            <a:endParaRPr lang="en-US" altLang="ko-KR" dirty="0"/>
          </a:p>
          <a:p>
            <a:pPr lvl="2"/>
            <a:r>
              <a:rPr lang="ko-KR" altLang="en-US" dirty="0" err="1"/>
              <a:t>피그마</a:t>
            </a:r>
            <a:r>
              <a:rPr lang="ko-KR" altLang="en-US" dirty="0"/>
              <a:t> 온라인에 접속 → </a:t>
            </a:r>
            <a:r>
              <a:rPr lang="en-US" altLang="ko-KR" dirty="0"/>
              <a:t>[Design file]</a:t>
            </a:r>
            <a:r>
              <a:rPr lang="ko-KR" altLang="en-US" dirty="0"/>
              <a:t>을 클릭 → </a:t>
            </a:r>
            <a:r>
              <a:rPr lang="ko-KR" altLang="en-US" dirty="0" err="1"/>
              <a:t>피그마</a:t>
            </a:r>
            <a:r>
              <a:rPr lang="ko-KR" altLang="en-US" dirty="0"/>
              <a:t> </a:t>
            </a:r>
            <a:r>
              <a:rPr lang="ko-KR" altLang="en-US" dirty="0" err="1"/>
              <a:t>에디트</a:t>
            </a:r>
            <a:r>
              <a:rPr lang="ko-KR" altLang="en-US" dirty="0"/>
              <a:t> 모드로 전환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인스턴스의 이해</a:t>
            </a:r>
            <a:endParaRPr lang="en-US" altLang="ko-KR" b="1" dirty="0"/>
          </a:p>
          <a:p>
            <a:pPr marL="619125" marR="0" lvl="2" indent="-17145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9D6CA8"/>
              </a:buClr>
              <a:buSzPts val="1500"/>
              <a:buFont typeface="Arial"/>
              <a:buChar char="•"/>
              <a:tabLst/>
              <a:defRPr/>
            </a:pP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sym typeface="Malgun Gothic"/>
              </a:rPr>
              <a:t>컴포넌트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sym typeface="Malgun Gothic"/>
              </a:rPr>
              <a:t> </a:t>
            </a:r>
            <a:r>
              <a: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sym typeface="Malgun Gothic"/>
              </a:rPr>
              <a:t>: 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sym typeface="Malgun Gothic"/>
              </a:rPr>
              <a:t>재사용하도록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sym typeface="Malgun Gothic"/>
              </a:rPr>
              <a:t>등록한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sym typeface="Malgun Gothic"/>
              </a:rPr>
              <a:t>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sym typeface="Malgun Gothic"/>
              </a:rPr>
              <a:t>원본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sym typeface="Malgun Gothic"/>
              </a:rPr>
              <a:t>이</a:t>
            </a:r>
            <a:endParaRPr kumimoji="0" lang="en-US" altLang="ko-KR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"/>
              <a:ea typeface="Malgun Gothic"/>
              <a:sym typeface="Malgun Gothic"/>
            </a:endParaRPr>
          </a:p>
          <a:p>
            <a:pPr marL="619125" marR="0" lvl="2" indent="-17145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9D6CA8"/>
              </a:buClr>
              <a:buSzPts val="1500"/>
              <a:buFont typeface="Arial"/>
              <a:buChar char="•"/>
              <a:tabLst/>
              <a:defRPr/>
            </a:pP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sym typeface="Malgun Gothic"/>
              </a:rPr>
              <a:t>인스턴스</a:t>
            </a:r>
            <a:r>
              <a:rPr kumimoji="0" lang="en-US" altLang="ko-KR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sym typeface="Malgun Gothic"/>
              </a:rPr>
              <a:t>(Instance)</a:t>
            </a:r>
            <a:r>
              <a:rPr lang="ko-KR" altLang="en-US" b="1" kern="0" dirty="0">
                <a:solidFill>
                  <a:srgbClr val="000000"/>
                </a:solidFill>
                <a:latin typeface="Malgun Gothic"/>
                <a:ea typeface="Malgun Gothic"/>
                <a:sym typeface="Malgun Gothic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Malgun Gothic"/>
                <a:ea typeface="Malgun Gothic"/>
                <a:sym typeface="Malgun Gothic"/>
              </a:rPr>
              <a:t>:</a:t>
            </a:r>
            <a:r>
              <a:rPr lang="ko-KR" altLang="en-US" kern="0" dirty="0">
                <a:solidFill>
                  <a:srgbClr val="000000"/>
                </a:solidFill>
                <a:latin typeface="Malgun Gothic"/>
                <a:ea typeface="Malgun Gothic"/>
                <a:sym typeface="Malgun Gothic"/>
              </a:rPr>
              <a:t> </a:t>
            </a: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sym typeface="Malgun Gothic"/>
              </a:rPr>
              <a:t>원본 컴포넌트를 </a:t>
            </a:r>
            <a:r>
              <a: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sym typeface="Malgun Gothic"/>
              </a:rPr>
              <a:t>복제한 오브젝트</a:t>
            </a:r>
            <a:endParaRPr kumimoji="0" lang="en-US" altLang="ko-KR" sz="15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"/>
              <a:ea typeface="Malgun Gothic"/>
              <a:sym typeface="Malgun Gothic"/>
            </a:endParaRPr>
          </a:p>
          <a:p>
            <a:pPr marL="619125" marR="0" lvl="2" indent="-17145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9D6CA8"/>
              </a:buClr>
              <a:buSzPts val="1500"/>
              <a:buFont typeface="Arial"/>
              <a:buChar char="•"/>
              <a:tabLst/>
              <a:defRPr/>
            </a:pPr>
            <a:r>
              <a: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sym typeface="Malgun Gothic"/>
              </a:rPr>
              <a:t>컴포넌트는   아이콘을 사용하고 인스턴스는   아이콘을 사용하여 두 속성을 구분함</a:t>
            </a:r>
            <a:endParaRPr kumimoji="0" lang="en-US" altLang="ko-KR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"/>
              <a:ea typeface="Malgun Gothic"/>
              <a:sym typeface="Malgun Gothic"/>
            </a:endParaRPr>
          </a:p>
          <a:p>
            <a:pPr lvl="2"/>
            <a:endParaRPr lang="en-US" altLang="ko-KR" dirty="0"/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lvl="2"/>
            <a:endParaRPr lang="en-US" altLang="ko-KR" dirty="0"/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9B0967-08DE-E332-551C-9015B0C2C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5229200"/>
            <a:ext cx="214669" cy="2146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BBEC2FB-8F60-4E76-7931-77F2DA22B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230" y="5229200"/>
            <a:ext cx="181001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41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5292" y="3645024"/>
            <a:ext cx="2664296" cy="21602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그룹</a:t>
            </a:r>
            <a:r>
              <a:rPr lang="en-US" altLang="ko-KR" sz="2000" b="1" dirty="0">
                <a:latin typeface="+mj-ea"/>
                <a:ea typeface="+mj-ea"/>
              </a:rPr>
              <a:t>, </a:t>
            </a:r>
            <a:r>
              <a:rPr lang="ko-KR" altLang="en-US" sz="2000" b="1" dirty="0">
                <a:latin typeface="+mj-ea"/>
                <a:ea typeface="+mj-ea"/>
              </a:rPr>
              <a:t>프레임</a:t>
            </a:r>
            <a:r>
              <a:rPr lang="en-US" altLang="ko-KR" sz="2000" b="1" dirty="0">
                <a:latin typeface="+mj-ea"/>
                <a:ea typeface="+mj-ea"/>
              </a:rPr>
              <a:t>, </a:t>
            </a:r>
            <a:r>
              <a:rPr lang="ko-KR" altLang="en-US" sz="2000" b="1" dirty="0">
                <a:latin typeface="+mj-ea"/>
                <a:ea typeface="+mj-ea"/>
              </a:rPr>
              <a:t>컴포넌트</a:t>
            </a:r>
            <a:endParaRPr lang="en-US" altLang="ko-KR" sz="2000" b="1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컴포넌트와 인스턴스</a:t>
            </a:r>
            <a:endParaRPr lang="en-US" altLang="ko-KR" sz="20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42631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475CC33-04F4-059D-6D33-7D0438439B43}"/>
              </a:ext>
            </a:extLst>
          </p:cNvPr>
          <p:cNvGrpSpPr/>
          <p:nvPr/>
        </p:nvGrpSpPr>
        <p:grpSpPr>
          <a:xfrm>
            <a:off x="971600" y="1844824"/>
            <a:ext cx="7416824" cy="4248472"/>
            <a:chOff x="971600" y="1844824"/>
            <a:chExt cx="7416824" cy="424847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9A87D44-24DB-A0DE-CBB5-A038222B83C8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F05CF67-2E45-5C85-1F01-9927584D4D8F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C09EC43-8F24-2887-F404-5F2E37104FF7}"/>
              </a:ext>
            </a:extLst>
          </p:cNvPr>
          <p:cNvSpPr/>
          <p:nvPr/>
        </p:nvSpPr>
        <p:spPr>
          <a:xfrm>
            <a:off x="2771800" y="6093296"/>
            <a:ext cx="5616624" cy="43204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hlinkClick r:id="rId2"/>
              </a:rPr>
              <a:t>https://bit.ly/3GiLNcc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13F9F39-BFB2-3E8B-5243-57474B57BABE}"/>
              </a:ext>
            </a:extLst>
          </p:cNvPr>
          <p:cNvSpPr/>
          <p:nvPr/>
        </p:nvSpPr>
        <p:spPr>
          <a:xfrm>
            <a:off x="971600" y="6093296"/>
            <a:ext cx="1800200" cy="43204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실습 파일 링크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6954235-3EA1-CA87-C280-29D03337E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385336"/>
            <a:ext cx="7272808" cy="136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18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1C49E-F238-2C66-443D-FB5A123D8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1707698-0A2E-B28B-3F1C-F6DF418A2CE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5688632" cy="5400600"/>
          </a:xfrm>
        </p:spPr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 속성 비교하기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컴포넌트 예제 파일 복제하기 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/>
              <a:t>컴포넌트 예제 파일을 열고</a:t>
            </a:r>
          </a:p>
          <a:p>
            <a:pPr lvl="2"/>
            <a:r>
              <a:rPr lang="en-US" altLang="ko-KR" dirty="0"/>
              <a:t>[Duplicate to your drafts]</a:t>
            </a:r>
            <a:r>
              <a:rPr lang="ko-KR" altLang="en-US" dirty="0"/>
              <a:t>를 선택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E8C7B8D-E6AD-27D1-4981-22E4291D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46BFAD-54B6-A001-BB96-7EC7C6567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2276872"/>
            <a:ext cx="3102318" cy="387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130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68529-54AC-4161-A2F6-586B1ED60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7AB1FAA-1953-9488-B9C1-237775E6C4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 속성 비교하기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컴포넌트 등록하기 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사각형을 선택 →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[Alt]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누른 채 복제 → 상단의 컴포넌트 아이콘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(   )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을 클릭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또는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[Ctrl]+[Alt]+[K]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눌러 사각형을 컴포넌트로 등록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9216CF6-4DBA-E621-6936-F354052EA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E792125-9710-441A-6130-73643F7FB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256" y="2780928"/>
            <a:ext cx="216024" cy="1973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020B19F-8A99-2F8B-55A8-69BF72E9D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573016"/>
            <a:ext cx="4833684" cy="301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21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79563-8813-508D-C8B4-6DBAD1A9E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8F9819C-098A-A092-06C7-9FAAA784D95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 속성 비교하기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인스턴스 생성 후 이름 변경하기 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등록된 컴포넌트를 선택 →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[Alt]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누른 채 드래그 → 레이어 이름 부분 더블클릭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    아이콘을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‘Component’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로 변경 →      아이콘을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‘Instance 1,2’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561A1E0-201A-9F72-11BD-F5588FC81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84C6BE-8182-31C8-16AB-276C956F2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303094" cy="30892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7B62875-5050-4397-08FC-A44940A25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3140968"/>
            <a:ext cx="273818" cy="3089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DCD3D63-03D1-E29E-905D-72FEC6B53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3573016"/>
            <a:ext cx="7161700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30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BEA5C-9B2E-55A0-B64F-6AE6D2DDE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173CC8F-5D42-C264-3CB1-C3DDB2D0A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3068960"/>
            <a:ext cx="5931198" cy="3346127"/>
          </a:xfrm>
          <a:prstGeom prst="rect">
            <a:avLst/>
          </a:prstGeom>
        </p:spPr>
      </p:pic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DCA37D4-E558-1590-A737-A4FB5247166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 속성 비교하기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컴포넌트 옵션 변경하기 </a:t>
            </a:r>
            <a:endParaRPr lang="en-US" altLang="ko-KR" b="1" dirty="0"/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[Layers]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에서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‘Component’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이름 앞의 하위 요소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클릭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‘Rectangle 2’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선택 후 색상 변경 </a:t>
            </a:r>
            <a:endParaRPr lang="ko-KR" altLang="en-US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BB93CEB-6FD3-D4AF-4E32-D79465C31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51D9BE-BF86-6D62-102E-4284D5C00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2780928"/>
            <a:ext cx="216926" cy="22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61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B08E5-B675-4A21-FD8C-A3BBD8B9B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746C66B-F04E-C2C3-825C-9FF0CCBE0FA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 속성 비교하기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컴포넌트 옵션 변경하기 </a:t>
            </a:r>
            <a:endParaRPr lang="en-US" altLang="ko-KR" b="1" dirty="0"/>
          </a:p>
          <a:p>
            <a:pPr lvl="2"/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‘Rectangle 2’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선택 → 가장자리 둥글기 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‘24’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[Stroke]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 색상과 두께 설정</a:t>
            </a:r>
            <a:endParaRPr lang="ko-KR" altLang="en-US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4DF783C-C338-22A8-79D3-297374413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662A61-91D6-D0F1-7104-3B0B4EBDF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5760640" cy="324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02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A8B89-932C-0319-E2E4-3F95F074E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1965D37-1303-ABFB-FF63-0D0AD94EB07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 속성 비교하기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인스턴스 옵션 변경하기 </a:t>
            </a:r>
            <a:endParaRPr lang="en-US" altLang="ko-KR" b="1" dirty="0"/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Instance 1’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하위 요소인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Rectangle 2’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선택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→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면의 색상을 변경</a:t>
            </a:r>
            <a:endParaRPr lang="ko-KR" altLang="en-US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733C8E2-99F2-FDA9-2E81-9D2358048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BAEE97-CD2E-D7E2-D095-ECB3CC736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5911372" cy="336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93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6C6DC-3955-0613-0935-2BE9FE477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021E7BE-D134-D71E-6976-62DE2BBA8AF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 속성 비교하기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인스턴스 옵션 변경하기 </a:t>
            </a:r>
            <a:endParaRPr lang="en-US" altLang="ko-KR" b="1" dirty="0"/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Instance 2’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하위 요소인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Rectangle 2’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선택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[Stroke]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메뉴에서 색상을 변경하고 두께를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지정</a:t>
            </a:r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25BDCB7-0610-E204-1606-EF20C2DC3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25F649-F73A-DF0B-55C5-E49344A3A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717032"/>
            <a:ext cx="7134160" cy="241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695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53138-B69C-FB34-7D0F-8247C18B1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10D1EBD-EB4A-F3C1-909C-09D30843425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 속성 비교하기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컴포넌트와 인스턴스 옵션 변경하기 </a:t>
            </a:r>
            <a:endParaRPr lang="en-US" altLang="ko-KR" b="1" dirty="0"/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컴포넌트를 선택하여 좌우로 크기를 변경하면 나머지 인스턴스도 크기가 함께 변경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단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‘Instance 1’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크기를 변경해도 다른 요소는 변화가 없음</a:t>
            </a:r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8512A01-B122-7533-907E-F6FDD5D81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AE56AA-ADC1-C0FC-FE84-B07183B2C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645024"/>
            <a:ext cx="6922379" cy="269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142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44F84-C7E1-9723-EB1E-06A537974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943C5EC-4D6F-EBE1-2DEF-56761D5669E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 속성 비교하기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105590-8F35-09C6-53BD-AE4A075BA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grpSp>
        <p:nvGrpSpPr>
          <p:cNvPr id="3" name="Google Shape;168;p13">
            <a:extLst>
              <a:ext uri="{FF2B5EF4-FFF2-40B4-BE49-F238E27FC236}">
                <a16:creationId xmlns:a16="http://schemas.microsoft.com/office/drawing/2014/main" id="{7708F865-F27B-3F5D-214E-3554BFDF5888}"/>
              </a:ext>
            </a:extLst>
          </p:cNvPr>
          <p:cNvGrpSpPr/>
          <p:nvPr/>
        </p:nvGrpSpPr>
        <p:grpSpPr>
          <a:xfrm>
            <a:off x="683568" y="2204864"/>
            <a:ext cx="7948172" cy="4567782"/>
            <a:chOff x="656275" y="1772815"/>
            <a:chExt cx="7948172" cy="4567782"/>
          </a:xfrm>
        </p:grpSpPr>
        <p:sp>
          <p:nvSpPr>
            <p:cNvPr id="5" name="Google Shape;169;p13">
              <a:extLst>
                <a:ext uri="{FF2B5EF4-FFF2-40B4-BE49-F238E27FC236}">
                  <a16:creationId xmlns:a16="http://schemas.microsoft.com/office/drawing/2014/main" id="{AEE5CAA7-5E2F-2D9A-841C-54744BC52170}"/>
                </a:ext>
              </a:extLst>
            </p:cNvPr>
            <p:cNvSpPr/>
            <p:nvPr/>
          </p:nvSpPr>
          <p:spPr>
            <a:xfrm>
              <a:off x="671974" y="1772815"/>
              <a:ext cx="7920000" cy="4032449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318C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Google Shape;170;p13">
              <a:extLst>
                <a:ext uri="{FF2B5EF4-FFF2-40B4-BE49-F238E27FC236}">
                  <a16:creationId xmlns:a16="http://schemas.microsoft.com/office/drawing/2014/main" id="{DB996B9D-CF63-EF6F-A1C7-753488207028}"/>
                </a:ext>
              </a:extLst>
            </p:cNvPr>
            <p:cNvSpPr txBox="1"/>
            <p:nvPr/>
          </p:nvSpPr>
          <p:spPr>
            <a:xfrm>
              <a:off x="671974" y="2325998"/>
              <a:ext cx="7932473" cy="4014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실습 </a:t>
              </a:r>
              <a:r>
                <a:rPr lang="en-US" altLang="ko-KR" sz="1600" b="1" i="0" u="none" strike="noStrike" cap="none" dirty="0">
                  <a:solidFill>
                    <a:schemeClr val="accent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08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에 이어 다시 컴포넌트 크기를 변경</a:t>
              </a:r>
              <a:r>
                <a:rPr lang="ko-KR" altLang="en-US" sz="16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하면</a:t>
              </a:r>
              <a:b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</a:br>
              <a: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‘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Instance 1’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 크기는 변하지 않</a:t>
              </a:r>
              <a:r>
                <a:rPr lang="ko-KR" altLang="en-US" sz="16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음</a:t>
              </a:r>
              <a:endParaRPr lang="en-US" alt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컴포넌트에서 복제한 인스턴스의 색상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,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크기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,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형태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, </a:t>
              </a:r>
              <a:br>
                <a:rPr lang="en-US" altLang="ko-KR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</a:br>
              <a: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테두리 등의 속성을 변경하면 원본 컴포넌트의 속성이</a:t>
              </a:r>
              <a:br>
                <a:rPr lang="en-US" altLang="ko-KR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</a:br>
              <a: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변경되어도 바뀐 인스턴스의 속성은 컴포넌트에서</a:t>
              </a:r>
              <a:br>
                <a:rPr lang="en-US" altLang="ko-KR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</a:br>
              <a: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독립되어 영향을 받지 않음</a:t>
              </a:r>
            </a:p>
          </p:txBody>
        </p:sp>
        <p:sp>
          <p:nvSpPr>
            <p:cNvPr id="7" name="Google Shape;171;p13">
              <a:extLst>
                <a:ext uri="{FF2B5EF4-FFF2-40B4-BE49-F238E27FC236}">
                  <a16:creationId xmlns:a16="http://schemas.microsoft.com/office/drawing/2014/main" id="{95173B37-AEDC-CD45-BBFD-E4627D6C4788}"/>
                </a:ext>
              </a:extLst>
            </p:cNvPr>
            <p:cNvSpPr/>
            <p:nvPr/>
          </p:nvSpPr>
          <p:spPr>
            <a:xfrm>
              <a:off x="656275" y="1772816"/>
              <a:ext cx="1511728" cy="432048"/>
            </a:xfrm>
            <a:prstGeom prst="rect">
              <a:avLst/>
            </a:prstGeom>
            <a:solidFill>
              <a:srgbClr val="318C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하나 더 알기</a:t>
              </a:r>
              <a:endParaRPr dirty="0"/>
            </a:p>
          </p:txBody>
        </p:sp>
        <p:sp>
          <p:nvSpPr>
            <p:cNvPr id="8" name="Google Shape;172;p13">
              <a:extLst>
                <a:ext uri="{FF2B5EF4-FFF2-40B4-BE49-F238E27FC236}">
                  <a16:creationId xmlns:a16="http://schemas.microsoft.com/office/drawing/2014/main" id="{3315DB87-B346-290F-78DD-4A64EC8B44BC}"/>
                </a:ext>
              </a:extLst>
            </p:cNvPr>
            <p:cNvSpPr txBox="1"/>
            <p:nvPr/>
          </p:nvSpPr>
          <p:spPr>
            <a:xfrm>
              <a:off x="2240451" y="1772816"/>
              <a:ext cx="5744941" cy="432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479D"/>
                </a:buClr>
                <a:buSzPts val="1600"/>
                <a:buFont typeface="Noto Sans Symbols"/>
                <a:buNone/>
              </a:pPr>
              <a:r>
                <a:rPr lang="ko-KR" altLang="en-US" sz="16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컴포넌트와 인스턴스의 속성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B762B315-8786-DBB9-AF38-FC0295942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176" y="2780928"/>
            <a:ext cx="2355463" cy="241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533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BCC9A2-A726-A5CA-E704-1D0C1FEAB1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 기능을 구분하고 차이점을 이해한다</a:t>
            </a:r>
            <a:r>
              <a:rPr lang="en-US" altLang="ko-KR" dirty="0"/>
              <a:t>.</a:t>
            </a:r>
          </a:p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altLang="en-US" dirty="0"/>
              <a:t>컴포넌트와 인스턴스의 속성이 무엇인지 알아본다</a:t>
            </a:r>
            <a:r>
              <a:rPr lang="en-US" altLang="ko-KR" dirty="0"/>
              <a:t>.</a:t>
            </a:r>
          </a:p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altLang="en-US" dirty="0"/>
              <a:t>컴포넌트와 인스턴스를 활용한 버튼 만들기 실습을 진행한다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7639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45F06-8E80-5C1C-D617-58D84ADA2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F2E88AD-D88D-BAB1-22BB-9A0C53C1CE0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 속성 비교하기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등록한 컴포넌트 확인하기 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등록한 컴포넌트는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[Assets]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에서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확인 가능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컴포넌트를 작업 영역으로 드래그 앤 드롭 → 인스턴스로 반복적 사용 가능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4524EE-0C87-37DB-B97D-E156D5485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EE491A-EA59-30A5-1059-20649014A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850" y="3573016"/>
            <a:ext cx="6816299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840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06AFB-7B6C-F0BE-C04C-BA52D9A8D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227BA76-9DB4-AD1B-6526-FA6544A3E51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 속성 비교하기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등록한 컴포넌트 확인하기 </a:t>
            </a:r>
            <a:endParaRPr lang="en-US" altLang="ko-KR" b="1" dirty="0"/>
          </a:p>
          <a:p>
            <a:pPr lvl="2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92E0863-68B1-2A20-7598-49643D2AC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ED33D0-F279-F735-E174-F38FD45EA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7" y="2780929"/>
            <a:ext cx="7344816" cy="261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34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47B4B-56E9-089D-342D-AA932E1EF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82F29F3-F2A8-0710-3BF9-923FFAE46A6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인스턴스로 버튼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페이지 생성하고 프레임 만들기 </a:t>
            </a:r>
            <a:endParaRPr lang="en-US" altLang="ko-KR" b="1" dirty="0"/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[Page 1]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을 선택 →     클릭 → 페이지 이름을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[Component]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로 변경→ 프레임 툴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(    )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을 선택 →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872×712’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크기의 새 프레임을 생성 →프레임의 이름을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BG’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</a:p>
          <a:p>
            <a:pPr lvl="2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F5EB6B4-7B75-7DC5-AF36-1474BB7EA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74DB62-6038-7377-A294-2B855F42B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2780928"/>
            <a:ext cx="209006" cy="2090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01FBD5D-05ED-E687-158A-F634DE721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476" y="2708920"/>
            <a:ext cx="237940" cy="2880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1847013-D93D-603C-8912-222ABE13C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3501008"/>
            <a:ext cx="7187249" cy="301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373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26C08-6DCE-2F7B-C72E-1DC20342B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C3C5C43-1CD0-B4D6-AA21-B98AC4D5860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인스턴스로 버튼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버튼 생성하기 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사각형 툴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(    )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로 넓이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200’,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높이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60’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의 사각형을 만듦 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[Fill]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메뉴의 색상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: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#FFFFFF’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[Stroke]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메뉴 두께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: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2’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테두리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: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원하는 색상</a:t>
            </a:r>
          </a:p>
          <a:p>
            <a:pPr lvl="2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1FDA476-700A-57D5-4B81-150D1AD8A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EED01F-8229-E5DC-BA62-7F02ED203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708920"/>
            <a:ext cx="239429" cy="2961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2061298-4650-83B6-2A5D-989C6DF8B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7" y="3645024"/>
            <a:ext cx="6264696" cy="248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15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0E59E-AE81-81C7-3BFE-9ADF3A578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D8D76AC-16B1-149E-7CEC-F610EF55129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인스턴스로 버튼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버튼 생성하기 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생성한 박스 내부에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Button_01’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문자를 입력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두 개의 오브젝트를 선택해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[Ctrl]+[G]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눌러 그룹화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88460BE-3857-1CEB-B688-88B7001D0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ACE078-D432-7532-C0B4-1E7A9B821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573016"/>
            <a:ext cx="6815460" cy="191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443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FA0AD-0908-9134-7F40-2D84565E3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4799547-7501-7576-56AD-D54003CD114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인스턴스로 버튼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버튼 복제하기 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방금 만든 버튼 그룹을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[Alt]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누른 채 </a:t>
            </a:r>
            <a:r>
              <a:rPr lang="ko-KR" altLang="en-US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드래그하여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복제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내부 문자를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Button _02’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로 변경 → 면의 색상도 원하는 색으로 변경</a:t>
            </a:r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C98800-9DEC-9BCA-F01F-194C3812D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B78760-AB30-5F1E-46D0-45766B373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645024"/>
            <a:ext cx="6912768" cy="196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3572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6F406-8A33-3420-6AE5-78D56CDE0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D28EFFF-C8F3-3DB3-64D0-A10A7598161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인스턴스로 버튼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버튼 복제하기 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DC65EBC-CF4B-4261-1A8C-B8AB0B39C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B12656-0E25-C6F9-4146-BE53FF2CB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708920"/>
            <a:ext cx="6736246" cy="323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730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6304A-3B0A-8CB1-04EA-F6C66039B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81CE3D5-5832-899C-4661-815A9C9692A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인스턴스로 버튼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그룹 컴포넌트 등록하기 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가운데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Button_01’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과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Button_02’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함께 선택하고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[Ctrl]+[Alt]+[K]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 컴포넌트화</a:t>
            </a:r>
            <a:endParaRPr lang="ko-KR" altLang="en-US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B8DF74-B31E-2392-45DD-1B4F23D56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D5AF68-7E63-D9A1-3F12-F6BB088F8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212976"/>
            <a:ext cx="6929883" cy="270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190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E7AAA-80C3-EC9A-57E2-28467B71D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7F8C206-0A95-6E61-8379-54D87A64343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인스턴스로 버튼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개별 컴포넌트 등록하기 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맨 아래쪽 버튼 두 개를 선택하고 상단 컴포넌트 아이콘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(     )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옆의 화살표를 클릭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[Create multiple components]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선택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FD9DB9C-C165-FC06-FE22-62B668B0C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F2A95F-95AA-EC95-F010-E7ABA75E1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2780928"/>
            <a:ext cx="216024" cy="1973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ED7969-F246-28E4-311D-31D18EC7C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3140968"/>
            <a:ext cx="3681250" cy="34387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26C6C5E-5445-4203-962B-4CB257DC7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3891222"/>
            <a:ext cx="3048425" cy="146705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9650974-50F3-44F0-9B58-7282163A9D39}"/>
              </a:ext>
            </a:extLst>
          </p:cNvPr>
          <p:cNvSpPr/>
          <p:nvPr/>
        </p:nvSpPr>
        <p:spPr>
          <a:xfrm>
            <a:off x="3203848" y="3897052"/>
            <a:ext cx="432048" cy="4788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3BE860-263B-4541-A2F7-BDB5586DACC6}"/>
              </a:ext>
            </a:extLst>
          </p:cNvPr>
          <p:cNvSpPr/>
          <p:nvPr/>
        </p:nvSpPr>
        <p:spPr>
          <a:xfrm>
            <a:off x="1331640" y="4581127"/>
            <a:ext cx="2448272" cy="2859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570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8097B-C719-BDC1-AE62-79C933993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A489615-22E0-702E-CF86-C01D5A66B6A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인스턴스로 버튼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등록된 컴포넌트 확인하기 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실습 </a:t>
            </a:r>
            <a:r>
              <a:rPr lang="en-US" altLang="ko-KR" b="1" kern="1200" dirty="0">
                <a:solidFill>
                  <a:schemeClr val="accent6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06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: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그룹으로 묶인 상태로 컴포넌트로 등록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실습 </a:t>
            </a:r>
            <a:r>
              <a:rPr lang="en-US" altLang="ko-KR" b="1" kern="1200" dirty="0">
                <a:solidFill>
                  <a:schemeClr val="accent6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07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: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각각의 그룹이 개별 컴포넌트로 등록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E389FE7-CA45-8C75-99E7-111D80D60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069DB0-5BE6-34E7-F75B-B8A94DF40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01008"/>
            <a:ext cx="5400600" cy="311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9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01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9A3D31A4-948C-AAFF-35C8-013BBEB358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356992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sz="2000" b="1" i="0" u="none" strike="noStrike" cap="none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그룹화 </a:t>
            </a:r>
            <a:r>
              <a:rPr lang="en-US" altLang="ko-KR" sz="2000" b="1" i="0" u="none" strike="noStrike" cap="none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[Ctrl]+[G], </a:t>
            </a:r>
            <a:r>
              <a:rPr lang="ko-KR" altLang="en-US" sz="2000" b="1" i="0" u="none" strike="noStrike" cap="none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프레임화 </a:t>
            </a:r>
            <a:r>
              <a:rPr lang="en-US" altLang="ko-KR" sz="2000" b="1" i="0" u="none" strike="noStrike" cap="none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[Ctrl]+[Alt]+[G], </a:t>
            </a:r>
            <a:br>
              <a:rPr lang="en-US" altLang="ko-KR" sz="2000" b="1" i="0" u="none" strike="noStrike" cap="none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altLang="en-US" sz="2000" b="1" i="0" u="none" strike="noStrike" cap="none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컴포넌트 등록 </a:t>
            </a:r>
            <a:r>
              <a:rPr lang="en-US" altLang="ko-KR" sz="2000" b="1" i="0" u="none" strike="noStrike" cap="none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[Ctrl]+[Alt]+[K]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2546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DC96C-B8BA-8402-3AB4-F0AB7DCA0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5683E7D-581B-0DF4-938D-4B3E3659AC8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인스턴스로 버튼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버튼의 </a:t>
            </a:r>
            <a:r>
              <a:rPr lang="en-US" altLang="ko-KR" b="1" dirty="0"/>
              <a:t>‘</a:t>
            </a:r>
            <a:r>
              <a:rPr lang="ko-KR" altLang="en-US" b="1" dirty="0"/>
              <a:t>그룹</a:t>
            </a:r>
            <a:r>
              <a:rPr lang="en-US" altLang="ko-KR" b="1" dirty="0"/>
              <a:t>/</a:t>
            </a:r>
            <a:r>
              <a:rPr lang="ko-KR" altLang="en-US" b="1" dirty="0"/>
              <a:t>이름</a:t>
            </a:r>
            <a:r>
              <a:rPr lang="en-US" altLang="ko-KR" b="1" dirty="0"/>
              <a:t>‘</a:t>
            </a:r>
            <a:r>
              <a:rPr lang="ko-KR" altLang="en-US" b="1" dirty="0"/>
              <a:t> 설정하기 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Button/01’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과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Button/02’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26CA1B4-CA4B-F350-3C9D-9AD55A64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CD63D1-F7B7-F378-C2F5-7A75A33BF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2132856"/>
            <a:ext cx="3029373" cy="42011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420676-0AFA-D789-3DA4-AC82EF07BE5B}"/>
              </a:ext>
            </a:extLst>
          </p:cNvPr>
          <p:cNvSpPr txBox="1"/>
          <p:nvPr/>
        </p:nvSpPr>
        <p:spPr>
          <a:xfrm>
            <a:off x="1115616" y="3764736"/>
            <a:ext cx="3960440" cy="30963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이름에 슬래시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(/)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입력하면</a:t>
            </a:r>
            <a:r>
              <a:rPr kumimoji="0" lang="en-US" altLang="ko-KR" sz="1400" dirty="0">
                <a:latin typeface="맑은 고딕"/>
                <a:ea typeface="맑은 고딕" panose="020B0503020000020004" pitchFamily="50" charset="-127"/>
              </a:rPr>
              <a:t> 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(/)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앞부분이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그룹명이 되고 뒷부분이</a:t>
            </a:r>
            <a:r>
              <a:rPr kumimoji="0" lang="en-US" altLang="ko-KR" sz="1400" noProof="0" dirty="0">
                <a:latin typeface="맑은 고딕"/>
                <a:ea typeface="맑은 고딕" panose="020B0503020000020004" pitchFamily="50" charset="-127"/>
              </a:rPr>
              <a:t>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파일명으로 등록된다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</a:p>
          <a:p>
            <a:pPr>
              <a:lnSpc>
                <a:spcPct val="150000"/>
              </a:lnSpc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따라서</a:t>
            </a:r>
            <a:r>
              <a:rPr kumimoji="0" lang="en-US" altLang="ko-KR" sz="1400" dirty="0">
                <a:latin typeface="맑은 고딕"/>
                <a:ea typeface="맑은 고딕" panose="020B0503020000020004" pitchFamily="50" charset="-127"/>
              </a:rPr>
              <a:t> 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(/)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앞부분에 같은 그룹명을</a:t>
            </a:r>
            <a:r>
              <a:rPr kumimoji="0" lang="en-US" altLang="ko-KR" sz="1400" dirty="0">
                <a:latin typeface="맑은 고딕"/>
                <a:ea typeface="맑은 고딕" panose="020B0503020000020004" pitchFamily="50" charset="-127"/>
              </a:rPr>
              <a:t>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사용하면 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같은 파일끼리 그룹으로 묶이게 된다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345152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65174-232B-69B8-0DF1-50390B351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C5E9153-1797-A8D6-4042-797344526BD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인스턴스로 버튼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페이지 추가하고 프레임 만들기</a:t>
            </a:r>
            <a:endParaRPr lang="en-US" altLang="ko-KR" b="1" dirty="0"/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[Pages]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우측의     를 클릭하여 페이지를 추가 → 이름을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Design’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으로 변경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프레임 툴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(   )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로 작업할 공간을 만들고 이름을 ‘</a:t>
            </a:r>
            <a:r>
              <a:rPr lang="en-US" altLang="ko-KR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Design_BG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C82C7A-B1C3-938F-6648-696857D7F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3E02CE-1D8A-1CCB-DD26-5DF9F8FF3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2708920"/>
            <a:ext cx="288032" cy="2918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4AACC70-A6B5-154D-BBDE-A6632878E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3212976"/>
            <a:ext cx="222471" cy="2019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E0A0F7-0A76-EE8F-9D3D-01AB553D8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3501008"/>
            <a:ext cx="5957414" cy="307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0396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B81D3-70D6-75F6-EC8A-AE7C27CAE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6E7E36F-67FB-C82C-2396-E40C9B4154D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인스턴스로 버튼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>
                <a:latin typeface="맑은 고딕"/>
                <a:ea typeface="맑은 고딕" panose="020B0503020000020004" pitchFamily="50" charset="-127"/>
              </a:rPr>
              <a:t>인스턴스 배치하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</a:t>
            </a:r>
            <a:endParaRPr lang="en-US" altLang="ko-KR" b="1" dirty="0"/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[Assets]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→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Button_01’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을 클릭 →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[Insert instance]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버튼을 클릭</a:t>
            </a: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3A4D59-5E39-DF45-0CD4-6AD52317E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A2E70D-39CE-EEC7-2AA4-DD017D768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5120375" cy="316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508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62E24-D607-6509-0C51-AD726502E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7BD9C1B-A056-B685-6977-EEC1D106A51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인스턴스로 버튼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>
                <a:latin typeface="맑은 고딕"/>
                <a:ea typeface="맑은 고딕" panose="020B0503020000020004" pitchFamily="50" charset="-127"/>
              </a:rPr>
              <a:t>인스턴스 배치하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</a:t>
            </a:r>
            <a:endParaRPr lang="en-US" altLang="ko-KR" b="1" dirty="0"/>
          </a:p>
          <a:p>
            <a:pPr marL="447675" lvl="2" indent="0">
              <a:buNone/>
            </a:pPr>
            <a:endParaRPr lang="ko-KR" altLang="en-US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1EF8409-5583-F78B-CC00-1B6FABCB6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FF7FBB-96B7-9434-FA95-ADCD53024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780928"/>
            <a:ext cx="749617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910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ED043-C466-7393-4CC5-2301C7594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B1C49EC-6840-643F-CFF5-6AD7B735BA6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인스턴스로 버튼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>
                <a:latin typeface="맑은 고딕"/>
                <a:ea typeface="맑은 고딕" panose="020B0503020000020004" pitchFamily="50" charset="-127"/>
              </a:rPr>
              <a:t>인스턴스 이름 변경하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Button_01’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과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Button_02’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두 개를 다음과 같이 배치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문자를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Button_03, 04’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3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이때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[Layers]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의 인스턴스 이름도 버튼 이름과 같이 변경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3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9C3ED10-F372-8089-62A8-013EFD3FF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8C754C-5360-A1FD-C54B-9BDE31174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7227116" cy="227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2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4B7C4-C600-9FFB-7353-5231B9BF8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EA81D81-BCF3-06B5-A758-894B47FB7D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인스턴스로 버튼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13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원본 컴포넌트 페이지로 이동하기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인스턴스를 하나 선택 → 패널에서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[Go to main component] (     )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클릭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해당 버튼을 클릭하면 원본 컴포넌트가 있는 페이지로 이동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628650" lvl="3" indent="0">
              <a:buNone/>
            </a:pP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99B48B-543E-8B29-DD46-DE24060F6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F41F5A-8ECD-7C38-2E55-18131755E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224" y="2780928"/>
            <a:ext cx="261938" cy="2667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EFC344F-CBC9-1028-A5F3-1DD0BF979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005064"/>
            <a:ext cx="4858249" cy="23610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19D4108-8DF6-4FED-B751-2C6FF3D49E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42"/>
          <a:stretch/>
        </p:blipFill>
        <p:spPr>
          <a:xfrm>
            <a:off x="5667866" y="5127773"/>
            <a:ext cx="2621608" cy="106694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5F09DD6-4DB8-4847-A0EA-FC9B6AA13AB8}"/>
              </a:ext>
            </a:extLst>
          </p:cNvPr>
          <p:cNvSpPr/>
          <p:nvPr/>
        </p:nvSpPr>
        <p:spPr>
          <a:xfrm>
            <a:off x="5745393" y="5445224"/>
            <a:ext cx="1656184" cy="6748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곱하기 기호 6">
            <a:extLst>
              <a:ext uri="{FF2B5EF4-FFF2-40B4-BE49-F238E27FC236}">
                <a16:creationId xmlns:a16="http://schemas.microsoft.com/office/drawing/2014/main" id="{6405EEA4-14FB-4619-A3D9-CD50859D2937}"/>
              </a:ext>
            </a:extLst>
          </p:cNvPr>
          <p:cNvSpPr/>
          <p:nvPr/>
        </p:nvSpPr>
        <p:spPr>
          <a:xfrm>
            <a:off x="4205658" y="5283717"/>
            <a:ext cx="1500972" cy="1368152"/>
          </a:xfrm>
          <a:prstGeom prst="mathMultiply">
            <a:avLst>
              <a:gd name="adj1" fmla="val 7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3890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6010A-25A1-7E2C-F4F6-A888D144D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2F26893-50AD-743C-29C7-F81FFF27A1D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인스턴스로 버튼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14 </a:t>
            </a:r>
            <a:r>
              <a:rPr lang="ko-KR" altLang="en-US" b="1" dirty="0">
                <a:latin typeface="맑은 고딕"/>
                <a:ea typeface="맑은 고딕" panose="020B0503020000020004" pitchFamily="50" charset="-127"/>
              </a:rPr>
              <a:t>컴포넌트 옵션 설정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하기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이제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Button 01, 02’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의 내부를 더블클릭 → 텍스트 상자의 좌우 크기를 버튼 크기 만큼 넓힘 →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[Constraints]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옵션을 모두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Center’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로 지정</a:t>
            </a:r>
          </a:p>
          <a:p>
            <a:pPr marL="628650" lvl="3" indent="0">
              <a:buNone/>
            </a:pP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8E8DB33-6CF1-1086-9894-54526F8CE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12BE96-7ED9-C2B7-58BD-A709D4010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01008"/>
            <a:ext cx="6624736" cy="312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721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4E8BD-C599-2C51-20D7-DF29BEF3A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3CF5272-B069-AE04-086A-D53E05D1728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인스턴스로 버튼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15 </a:t>
            </a:r>
            <a:r>
              <a:rPr lang="ko-KR" altLang="en-US" b="1" dirty="0"/>
              <a:t>화면 돌아가기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다시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Button_01’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을 선택 → 화면 하단에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[Return to instance]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버튼 생성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해당 버튼을 클릭 → 작업 중이던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[Design]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페이지로 돌아갈 수 있음</a:t>
            </a:r>
          </a:p>
          <a:p>
            <a:pPr marL="628650" lvl="3" indent="0">
              <a:buNone/>
            </a:pP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15EAD8D-2DEE-0E12-3DE9-F970B4636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24D455-C443-4E9C-28D8-14858932E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645024"/>
            <a:ext cx="5838510" cy="287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475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92770-3FDA-E894-2153-F4EB581C6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999673B-500F-A5E3-DAAD-680089B164C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인스턴스로 버튼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16 </a:t>
            </a:r>
            <a:r>
              <a:rPr lang="ko-KR" altLang="en-US" b="1" dirty="0"/>
              <a:t>인스턴스 옵션 설정하기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작업 중인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[Design]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페이지로 돌아와 인스턴스의 넓이를 조절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문자가 좌우 중앙에 잘 배치되는 것을 알 수 있음</a:t>
            </a:r>
          </a:p>
          <a:p>
            <a:pPr marL="628650" lvl="3" indent="0">
              <a:buNone/>
            </a:pP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5702517-3F36-15B6-79B2-EBD325AFC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C437FE-49CA-3953-6D2F-566773AA2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1" y="3573016"/>
            <a:ext cx="5977695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09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424E8-6242-820D-5966-1187B5CA1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B2CE0E6-CD35-FB7F-381D-77966C824FD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인스턴스로 버튼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17 </a:t>
            </a:r>
            <a:r>
              <a:rPr lang="ko-KR" altLang="en-US" b="1" dirty="0"/>
              <a:t>컴포넌트 페이지로 이동하기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다시 화면에서 아무 인스턴스를 하나 선택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패널에서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[Go to main component](    )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클릭하여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[Component]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페이지로 이동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628650" lvl="3" indent="0">
              <a:buNone/>
            </a:pP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C58EF3-B383-74F9-63FD-947DD5C43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89C262-D183-0E1C-372E-BD6D43081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3140968"/>
            <a:ext cx="270892" cy="2746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14E553E-DFAF-9C9B-AF13-D86FBB3B5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573016"/>
            <a:ext cx="6274815" cy="286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053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피그마의</a:t>
            </a:r>
            <a:r>
              <a:rPr lang="ko-KR" altLang="en-US" dirty="0"/>
              <a:t> 이해</a:t>
            </a:r>
            <a:endParaRPr lang="en-US" altLang="ko-KR" dirty="0"/>
          </a:p>
          <a:p>
            <a:pPr lvl="2"/>
            <a:r>
              <a:rPr lang="ko-KR" altLang="en-US" dirty="0" err="1"/>
              <a:t>피그마에는</a:t>
            </a:r>
            <a:r>
              <a:rPr lang="ko-KR" altLang="en-US" dirty="0"/>
              <a:t> 화면에 배치된 오브젝트를 그룹으로 만드는 세 가지 기능이 있음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컴포넌트의 이해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A04699-226E-640E-F77A-7B1FE1758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04864"/>
            <a:ext cx="7332898" cy="152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406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EA279-04E1-9E9D-0AAD-CE64A3019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7164325-D762-EEB7-99A7-ECE4EBB2538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인스턴스로 버튼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18 </a:t>
            </a:r>
            <a:r>
              <a:rPr lang="ko-KR" altLang="en-US" b="1" dirty="0"/>
              <a:t>컴포넌트 옵션 설정하기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Button_01’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과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Button_02’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의 가장자리 둥글기 값을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30’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으로 입력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하단의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[Return to instance]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클릭</a:t>
            </a:r>
          </a:p>
          <a:p>
            <a:pPr marL="628650" lvl="3" indent="0">
              <a:buNone/>
            </a:pP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8A9A686-9821-217A-3D19-14AFF0048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69237A-C4F2-E7A7-BB55-31850BA48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501008"/>
            <a:ext cx="4993509" cy="324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709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66F5F-5352-F62E-CE36-343597EC1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3820475-DC26-4ADD-901C-D5DDFF63CBD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인스턴스로 버튼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19 </a:t>
            </a:r>
            <a:r>
              <a:rPr lang="ko-KR" altLang="en-US" b="1" dirty="0"/>
              <a:t>인스턴스 확인하기</a:t>
            </a:r>
            <a:endParaRPr lang="en-US" altLang="ko-KR" b="1" dirty="0"/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[Design]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페이지의 모든 인스턴스의 형태가 변한 것을 알 수 있음</a:t>
            </a: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이번에는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Button_02’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을 선택하고 면과 테두리의 색상을 변경</a:t>
            </a:r>
          </a:p>
          <a:p>
            <a:pPr marL="628650" lvl="3" indent="0">
              <a:buNone/>
            </a:pP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9B6488D-DFD6-30A1-1642-2319745FD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774A98-0A9C-62ED-9B7C-F20182124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7222942" cy="283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32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154CC-F6E5-6FB5-09AB-F63D97103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D35E4A0-8B16-E2D7-E740-746FA3969C8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컴포넌트와 인스턴스로 버튼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19 </a:t>
            </a:r>
            <a:r>
              <a:rPr lang="ko-KR" altLang="en-US" b="1" dirty="0"/>
              <a:t>인스턴스 확인하기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EEF114F-95E0-8588-02FE-7BB6BB70B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8A68AD-2E2D-D0EB-CEF5-61B50E699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708920"/>
            <a:ext cx="742950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839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F1B72-7C82-555B-FBBD-22D2CC13B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E76981E-6602-2DB8-1D4F-5EB31FE31C5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인스턴스를 컴포넌트로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인스턴스 옵션 설정하기</a:t>
            </a:r>
            <a:endParaRPr lang="en-US" altLang="ko-KR" b="1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2A19BB8-886D-2405-C9F6-06F443E4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A734D9-8CFC-3832-602B-8EB7BCAF7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564904"/>
            <a:ext cx="6258798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723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EF505-9EB8-6FC8-C51D-93E5C5B2C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0530AF2-053A-8BC1-EDD6-50A8689E098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인스턴스를 컴포넌트로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인스턴스를 컴포넌트로 만들기</a:t>
            </a:r>
            <a:endParaRPr lang="en-US" altLang="ko-KR" b="1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변경한 인스턴스 선택 → </a:t>
            </a:r>
            <a:r>
              <a:rPr lang="ko-KR" altLang="en-US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더보기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(     )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클릭 →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[Push changes to main component]</a:t>
            </a:r>
          </a:p>
          <a:p>
            <a:pPr lvl="2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D590EC3-AA6C-E3C1-8EC2-F9903F4FB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ADCEB2-0AE4-68A8-9515-3D1E480D0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2780928"/>
            <a:ext cx="254893" cy="2347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64BA7BD-703F-6F51-1CE5-198FB350B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140968"/>
            <a:ext cx="6444327" cy="253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002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6208E-A81E-B3B7-AFEB-3DC5645D2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D7992BE-CF7B-A1A9-763F-F9CE195B0F6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인스턴스를 컴포넌트로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03 </a:t>
            </a:r>
            <a:r>
              <a:rPr lang="ko-KR" altLang="en-US" b="1" dirty="0">
                <a:latin typeface="맑은 고딕"/>
                <a:ea typeface="맑은 고딕" panose="020B0503020000020004" pitchFamily="50" charset="-127"/>
              </a:rPr>
              <a:t>컴포넌트 확인하기</a:t>
            </a:r>
            <a:endParaRPr lang="en-US" altLang="ko-KR" b="1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EDECD23-C720-4B5E-5717-4B82B8119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4D9929-4B77-8F96-7B86-8C9F175A8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708920"/>
            <a:ext cx="5995372" cy="30963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8FE4BD-AEE6-CFD3-CDDC-5DFC346AC1F6}"/>
              </a:ext>
            </a:extLst>
          </p:cNvPr>
          <p:cNvSpPr txBox="1"/>
          <p:nvPr/>
        </p:nvSpPr>
        <p:spPr>
          <a:xfrm>
            <a:off x="1043608" y="4437112"/>
            <a:ext cx="3960440" cy="30963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인스턴스의 디자인을 원본 컴포넌트에 적용할 수 있다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086404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FA957-FD3D-0C32-3966-49686463B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A19E76B-C936-317D-37A1-DECAA25F313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인스턴스를 컴포넌트로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04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인스턴스 복제하기</a:t>
            </a:r>
            <a:endParaRPr lang="en-US" altLang="ko-KR" b="1" kern="1200" dirty="0"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[Design]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페이지 →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Button_04’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의 인스턴스를 복제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더보기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(     )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클릭 →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[Detach instance]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선택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2AA1406-F269-3AFF-9E14-7AABEC7C3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717607-6825-B080-1A7A-A13F7B91D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3212976"/>
            <a:ext cx="254893" cy="2347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C7121CF-E7C6-3290-8190-497A054F2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573016"/>
            <a:ext cx="6548503" cy="296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150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C62A8-9967-6A50-C9F3-F24E72C01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3281DEA-75D4-4A11-4C77-9BDDD194C04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인스턴스를 컴포넌트로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05 </a:t>
            </a:r>
            <a:r>
              <a:rPr lang="ko-KR" altLang="en-US" b="1" dirty="0">
                <a:latin typeface="맑은 고딕"/>
                <a:ea typeface="맑은 고딕" panose="020B0503020000020004" pitchFamily="50" charset="-127"/>
              </a:rPr>
              <a:t>독립한 인스턴스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만들기</a:t>
            </a:r>
            <a:endParaRPr lang="en-US" altLang="ko-KR" b="1" kern="1200" dirty="0"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[Detach]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된 인스턴스는 독립적인 개체가 됨</a:t>
            </a:r>
          </a:p>
          <a:p>
            <a:pPr lvl="2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EA335A3-1F73-BEE3-6128-50A8EAF0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604FDB-2C88-00B6-3956-C48C42A24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2060848"/>
            <a:ext cx="3305636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982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19C55-6484-4335-32D1-80A5BFBD1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0E4AB79-8CC1-D96C-8B51-388B699A358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인스턴스를 컴포넌트로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06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인스턴스 옵션 변경하기</a:t>
            </a:r>
            <a:endParaRPr lang="en-US" altLang="ko-KR" b="1" kern="1200" dirty="0"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[Detach]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된 버튼을 전혀 다른 형태로 만들어 봄</a:t>
            </a:r>
          </a:p>
          <a:p>
            <a:pPr lvl="2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41E8B20-72D8-081A-ADE6-D9ACB2C58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A2F098-321B-7F23-8F57-8E79F1BF5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5608750" cy="313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15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B31E7-812D-43F1-3203-781C2F78F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72E15E3-16D7-72CF-0028-20E20A0980E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인스턴스를 컴포넌트로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07 </a:t>
            </a:r>
            <a:r>
              <a:rPr lang="ko-KR" altLang="en-US" b="1" dirty="0">
                <a:latin typeface="맑은 고딕"/>
                <a:ea typeface="맑은 고딕" panose="020B0503020000020004" pitchFamily="50" charset="-127"/>
              </a:rPr>
              <a:t>컴포넌트 등록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하기</a:t>
            </a:r>
            <a:endParaRPr lang="en-US" altLang="ko-KR" b="1" kern="1200" dirty="0"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변경된 버튼 → 컴포넌트로 등록 → 이름을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Button/</a:t>
            </a:r>
            <a:r>
              <a:rPr lang="en-US" altLang="ko-KR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Yellowgreen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으로 변경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41A3D5-4B1A-E0F3-29C9-CA8114957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96FC0E-5175-F3F4-8277-41368C1AA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7226613" cy="159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576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222B4-030A-DF05-9277-AAB8FFD93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472EB63-3112-154F-1003-6081303C57D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 기능 확인하기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9E81798-4F81-4F14-693E-4CB7A4601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컴포넌트의 이해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DDAD0EB-F309-939D-96BD-F3C2A6BA2B70}"/>
              </a:ext>
            </a:extLst>
          </p:cNvPr>
          <p:cNvGrpSpPr/>
          <p:nvPr/>
        </p:nvGrpSpPr>
        <p:grpSpPr>
          <a:xfrm>
            <a:off x="971600" y="1844824"/>
            <a:ext cx="7416824" cy="4248472"/>
            <a:chOff x="971600" y="1844824"/>
            <a:chExt cx="7416824" cy="424847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9449B8D-27B5-DF20-54F8-9F93C068C556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C4505E-36B2-3712-74E4-3B2050575225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98636ED4-064B-57E3-2DA1-07CE61492960}"/>
              </a:ext>
            </a:extLst>
          </p:cNvPr>
          <p:cNvSpPr/>
          <p:nvPr/>
        </p:nvSpPr>
        <p:spPr>
          <a:xfrm>
            <a:off x="2771800" y="6093296"/>
            <a:ext cx="5616624" cy="43204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hlinkClick r:id="rId2"/>
              </a:rPr>
              <a:t>https://bit.ly/3GfMqTV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614797-D49E-63B0-13B9-35A8B70516C9}"/>
              </a:ext>
            </a:extLst>
          </p:cNvPr>
          <p:cNvSpPr/>
          <p:nvPr/>
        </p:nvSpPr>
        <p:spPr>
          <a:xfrm>
            <a:off x="971600" y="6093296"/>
            <a:ext cx="1800200" cy="43204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실습 파일 링크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DCCF60C-CE2A-0AED-35AC-7D0D1EDE8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961" y="2924943"/>
            <a:ext cx="7110191" cy="249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591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17265-C13F-69E3-0190-CED14F1A8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F136598-FC33-566C-FAEF-0886FA5344B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5400600" cy="5400600"/>
          </a:xfrm>
        </p:spPr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인스턴스를 컴포넌트로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07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등록된 컴포넌트 확인하기</a:t>
            </a:r>
            <a:endParaRPr lang="en-US" altLang="ko-KR" b="1" kern="1200" dirty="0"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[Assets]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→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‘</a:t>
            </a:r>
            <a:r>
              <a:rPr lang="en-US" altLang="ko-KR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Yellowgreen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’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버튼은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[Design]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에 속한 것을 알 수 있음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컴포넌트는 같은 종류 또는 같은 페이지에 모아두면 나중에 찾아서 다시 사용하거나 관리하기 편함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lang="en-US" altLang="ko-KR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Yellowgreen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’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버튼 →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[Ctr]l+[X]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눌러 </a:t>
            </a:r>
            <a:r>
              <a:rPr lang="ko-KR" altLang="en-US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잘라내기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2"/>
            <a:r>
              <a:rPr lang="en-US" altLang="ko-KR" b="1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(asset</a:t>
            </a:r>
            <a:r>
              <a:rPr lang="ko-KR" altLang="en-US" b="1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화면 말고 작업화면에서 버튼 </a:t>
            </a:r>
            <a:r>
              <a:rPr lang="ko-KR" altLang="en-US" b="1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잘라내기</a:t>
            </a:r>
            <a:r>
              <a:rPr lang="en-US" altLang="ko-KR" b="1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</a:p>
          <a:p>
            <a:pPr lvl="2"/>
            <a:endParaRPr lang="ko-KR" altLang="en-US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C8E7FFA-ED13-FE9A-DEAE-A350414D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64A954-AF8C-B4A1-25CB-B0600278A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913" y="184745"/>
            <a:ext cx="3510051" cy="34843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63C13E6-7ECE-476E-93D4-05E3022405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02"/>
          <a:stretch/>
        </p:blipFill>
        <p:spPr>
          <a:xfrm>
            <a:off x="6824496" y="3989708"/>
            <a:ext cx="1799403" cy="257769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7066C89-C5B3-403F-8518-2ADACE0F04CE}"/>
              </a:ext>
            </a:extLst>
          </p:cNvPr>
          <p:cNvSpPr/>
          <p:nvPr/>
        </p:nvSpPr>
        <p:spPr>
          <a:xfrm>
            <a:off x="6786926" y="5373216"/>
            <a:ext cx="1082938" cy="5440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5438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DBF3E-85AB-F519-46BE-3822EF97A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F650440-BB6F-9D2B-5097-1D3E7F94670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인스턴스를 컴포넌트로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09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등록된 컴포넌트 확인하기</a:t>
            </a:r>
            <a:endParaRPr lang="en-US" altLang="ko-KR" b="1" kern="1200" dirty="0"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[Component]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페이지 이동 →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[Ctrl]+[V]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눌러 붙여넣기</a:t>
            </a:r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[Assets]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→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모든 버튼이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Button </a:t>
            </a:r>
            <a:r>
              <a:rPr lang="ko-KR" altLang="en-US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그룹’에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속한 것을 알 수 있음</a:t>
            </a:r>
          </a:p>
          <a:p>
            <a:pPr marL="447675" lvl="2" indent="0">
              <a:buNone/>
            </a:pP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1032C64-E0D0-C9F7-FA01-2D48E29A0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B4755F-9494-672B-B9B9-D8AB3C39D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5858674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952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01915-7559-7BDF-80B1-B4BE7E5E2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9D01E6A-9B75-394B-578F-8B01A201D3E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인스턴스를 컴포넌트로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10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b="1" dirty="0">
                <a:latin typeface="맑은 고딕"/>
                <a:ea typeface="맑은 고딕" panose="020B0503020000020004" pitchFamily="50" charset="-127"/>
              </a:rPr>
              <a:t>컴포넌트 검색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하기</a:t>
            </a:r>
            <a:endParaRPr lang="en-US" altLang="ko-KR" b="1" kern="1200" dirty="0"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ko-KR" altLang="en-US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2B38C70-79B4-4577-AE13-F63B89728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BFFF99-DA6C-B4BF-D957-B0FBF21CC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2204864"/>
            <a:ext cx="2409615" cy="448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5082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FC212-509D-7F77-9EA3-5D9EC2438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3ECEB06-35CF-5CC7-6A0A-783227D1940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컴포넌트와 인스턴스 기능 활용하기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인스턴스를 컴포넌트로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ko-KR" altLang="en-US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marL="266700" lvl="1" indent="0">
              <a:lnSpc>
                <a:spcPct val="150000"/>
              </a:lnSpc>
              <a:buNone/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EAA527-4D64-488F-9115-8E97403D2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컴포넌트와 인스턴스</a:t>
            </a:r>
          </a:p>
        </p:txBody>
      </p:sp>
      <p:grpSp>
        <p:nvGrpSpPr>
          <p:cNvPr id="4" name="Google Shape;168;p13">
            <a:extLst>
              <a:ext uri="{FF2B5EF4-FFF2-40B4-BE49-F238E27FC236}">
                <a16:creationId xmlns:a16="http://schemas.microsoft.com/office/drawing/2014/main" id="{C6A29B6D-A947-BD7B-2600-CFA649AFB451}"/>
              </a:ext>
            </a:extLst>
          </p:cNvPr>
          <p:cNvGrpSpPr/>
          <p:nvPr/>
        </p:nvGrpSpPr>
        <p:grpSpPr>
          <a:xfrm>
            <a:off x="683568" y="2204864"/>
            <a:ext cx="7948172" cy="4567782"/>
            <a:chOff x="656275" y="1772815"/>
            <a:chExt cx="7948172" cy="4567782"/>
          </a:xfrm>
        </p:grpSpPr>
        <p:sp>
          <p:nvSpPr>
            <p:cNvPr id="5" name="Google Shape;169;p13">
              <a:extLst>
                <a:ext uri="{FF2B5EF4-FFF2-40B4-BE49-F238E27FC236}">
                  <a16:creationId xmlns:a16="http://schemas.microsoft.com/office/drawing/2014/main" id="{5841567E-DBE9-8D4B-E68D-9B3151944CB2}"/>
                </a:ext>
              </a:extLst>
            </p:cNvPr>
            <p:cNvSpPr/>
            <p:nvPr/>
          </p:nvSpPr>
          <p:spPr>
            <a:xfrm>
              <a:off x="671974" y="1772815"/>
              <a:ext cx="7920000" cy="4032449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318C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Google Shape;170;p13">
              <a:extLst>
                <a:ext uri="{FF2B5EF4-FFF2-40B4-BE49-F238E27FC236}">
                  <a16:creationId xmlns:a16="http://schemas.microsoft.com/office/drawing/2014/main" id="{1A195B07-1945-7DA1-580A-2A417188A43D}"/>
                </a:ext>
              </a:extLst>
            </p:cNvPr>
            <p:cNvSpPr txBox="1"/>
            <p:nvPr/>
          </p:nvSpPr>
          <p:spPr>
            <a:xfrm>
              <a:off x="671974" y="2325998"/>
              <a:ext cx="7932473" cy="4014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en-US" altLang="ko-KR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[Component configuration]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버튼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(    )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→ 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[Description]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옵션 한글로 힌트를 입력</a:t>
              </a:r>
              <a:endParaRPr lang="en-US" altLang="ko-KR" sz="16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그 다음 검색 창에서 한글을 입력하면 한글로도 컴포넌트를 찾을 수 있음</a:t>
              </a:r>
            </a:p>
          </p:txBody>
        </p:sp>
        <p:sp>
          <p:nvSpPr>
            <p:cNvPr id="7" name="Google Shape;171;p13">
              <a:extLst>
                <a:ext uri="{FF2B5EF4-FFF2-40B4-BE49-F238E27FC236}">
                  <a16:creationId xmlns:a16="http://schemas.microsoft.com/office/drawing/2014/main" id="{E8E9DF94-4EE4-E7D1-FF6C-B1D323FD50D6}"/>
                </a:ext>
              </a:extLst>
            </p:cNvPr>
            <p:cNvSpPr/>
            <p:nvPr/>
          </p:nvSpPr>
          <p:spPr>
            <a:xfrm>
              <a:off x="656275" y="1772816"/>
              <a:ext cx="1511728" cy="432048"/>
            </a:xfrm>
            <a:prstGeom prst="rect">
              <a:avLst/>
            </a:prstGeom>
            <a:solidFill>
              <a:srgbClr val="318C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하나 더 알기</a:t>
              </a:r>
              <a:endParaRPr dirty="0"/>
            </a:p>
          </p:txBody>
        </p:sp>
        <p:sp>
          <p:nvSpPr>
            <p:cNvPr id="8" name="Google Shape;172;p13">
              <a:extLst>
                <a:ext uri="{FF2B5EF4-FFF2-40B4-BE49-F238E27FC236}">
                  <a16:creationId xmlns:a16="http://schemas.microsoft.com/office/drawing/2014/main" id="{00A1C308-D364-891E-085B-BF421A34C730}"/>
                </a:ext>
              </a:extLst>
            </p:cNvPr>
            <p:cNvSpPr txBox="1"/>
            <p:nvPr/>
          </p:nvSpPr>
          <p:spPr>
            <a:xfrm>
              <a:off x="2240451" y="1772816"/>
              <a:ext cx="5744941" cy="432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479D"/>
                </a:buClr>
                <a:buSzPts val="1600"/>
                <a:buFont typeface="Noto Sans Symbols"/>
                <a:buNone/>
              </a:pPr>
              <a:r>
                <a:rPr lang="ko-KR" altLang="en-US" sz="16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컴포넌트와 인스턴스의 속성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D78C70AF-03D2-24E8-166A-60586A4C0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2852936"/>
            <a:ext cx="271981" cy="3250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F1C9135-E70D-AD6F-C8AA-6E437D00D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3573016"/>
            <a:ext cx="4752528" cy="248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825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285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 기능 확인하기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그룹</a:t>
            </a:r>
            <a:r>
              <a:rPr lang="en-US" altLang="ko-KR" b="1" dirty="0">
                <a:solidFill>
                  <a:srgbClr val="756567"/>
                </a:solidFill>
              </a:rPr>
              <a:t>, </a:t>
            </a:r>
            <a:r>
              <a:rPr lang="ko-KR" altLang="en-US" b="1" dirty="0">
                <a:solidFill>
                  <a:srgbClr val="756567"/>
                </a:solidFill>
              </a:rPr>
              <a:t>프레임</a:t>
            </a:r>
            <a:r>
              <a:rPr lang="en-US" altLang="ko-KR" b="1" dirty="0">
                <a:solidFill>
                  <a:srgbClr val="756567"/>
                </a:solidFill>
              </a:rPr>
              <a:t>, </a:t>
            </a:r>
            <a:r>
              <a:rPr lang="ko-KR" altLang="en-US" b="1" dirty="0">
                <a:solidFill>
                  <a:srgbClr val="756567"/>
                </a:solidFill>
              </a:rPr>
              <a:t>컴포넌트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</a:t>
            </a:r>
            <a:r>
              <a:rPr lang="en-US" altLang="ko-KR" b="1" dirty="0"/>
              <a:t> </a:t>
            </a:r>
            <a:r>
              <a:rPr lang="ko-KR" altLang="en-US" b="1" dirty="0"/>
              <a:t>예제 확인하기</a:t>
            </a:r>
            <a:endParaRPr lang="en-US" altLang="ko-KR" b="1" dirty="0"/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컴포넌트의 이해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1B9E76C-BAD3-CA8C-27C3-F4D96A529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636912"/>
            <a:ext cx="6706164" cy="364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26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65E41-FF47-282D-7994-D546AB6FE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FF4DF8A-16F3-0C61-AA6B-C58C70B876A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 기능 확인하기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그룹</a:t>
            </a:r>
            <a:r>
              <a:rPr lang="en-US" altLang="ko-KR" b="1" dirty="0">
                <a:solidFill>
                  <a:srgbClr val="756567"/>
                </a:solidFill>
              </a:rPr>
              <a:t>, </a:t>
            </a:r>
            <a:r>
              <a:rPr lang="ko-KR" altLang="en-US" b="1" dirty="0">
                <a:solidFill>
                  <a:srgbClr val="756567"/>
                </a:solidFill>
              </a:rPr>
              <a:t>프레임</a:t>
            </a:r>
            <a:r>
              <a:rPr lang="en-US" altLang="ko-KR" b="1" dirty="0">
                <a:solidFill>
                  <a:srgbClr val="756567"/>
                </a:solidFill>
              </a:rPr>
              <a:t>, </a:t>
            </a:r>
            <a:r>
              <a:rPr lang="ko-KR" altLang="en-US" b="1" dirty="0">
                <a:solidFill>
                  <a:srgbClr val="756567"/>
                </a:solidFill>
              </a:rPr>
              <a:t>컴포넌트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</a:t>
            </a:r>
            <a:r>
              <a:rPr lang="en-US" altLang="ko-KR" b="1" dirty="0"/>
              <a:t> </a:t>
            </a:r>
            <a:r>
              <a:rPr lang="ko-KR" altLang="en-US" b="1" dirty="0"/>
              <a:t>그룹 만들기</a:t>
            </a:r>
            <a:endParaRPr lang="en-US" altLang="ko-KR" b="1" dirty="0"/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첫 번째 사각형과 원을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드래그하여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함께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[Ctrl]+[G]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눌러 그룹화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0B12E4-E7CF-DE49-0634-BDB5D6486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컴포넌트의 이해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7174A3-5B3E-5933-8945-A706CCDCA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40968"/>
            <a:ext cx="6811869" cy="271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028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19F8E-FDC3-EAD7-8A67-84905AF33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353A9C7-C1CC-AE60-9B6A-DF74943D7F3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 기능 확인하기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그룹</a:t>
            </a:r>
            <a:r>
              <a:rPr lang="en-US" altLang="ko-KR" b="1" dirty="0">
                <a:solidFill>
                  <a:srgbClr val="756567"/>
                </a:solidFill>
              </a:rPr>
              <a:t>, </a:t>
            </a:r>
            <a:r>
              <a:rPr lang="ko-KR" altLang="en-US" b="1" dirty="0">
                <a:solidFill>
                  <a:srgbClr val="756567"/>
                </a:solidFill>
              </a:rPr>
              <a:t>프레임</a:t>
            </a:r>
            <a:r>
              <a:rPr lang="en-US" altLang="ko-KR" b="1" dirty="0">
                <a:solidFill>
                  <a:srgbClr val="756567"/>
                </a:solidFill>
              </a:rPr>
              <a:t>, </a:t>
            </a:r>
            <a:r>
              <a:rPr lang="ko-KR" altLang="en-US" b="1" dirty="0">
                <a:solidFill>
                  <a:srgbClr val="756567"/>
                </a:solidFill>
              </a:rPr>
              <a:t>컴포넌트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</a:t>
            </a:r>
            <a:r>
              <a:rPr lang="en-US" altLang="ko-KR" b="1" dirty="0"/>
              <a:t> </a:t>
            </a:r>
            <a:r>
              <a:rPr lang="ko-KR" altLang="en-US" b="1" dirty="0"/>
              <a:t>프레임 만들기</a:t>
            </a:r>
            <a:endParaRPr lang="en-US" altLang="ko-KR" b="1" dirty="0"/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두 번째 사각형과 원을 함께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[Ctrl]+[Alt]+[G]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눌러 프레임으로 만듦</a:t>
            </a: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EC25328-3D23-E0E3-580F-5AE3A086E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컴포넌트의 이해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7F2538-46BD-28BC-1CFA-A4A4499F4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84984"/>
            <a:ext cx="6984836" cy="213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93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12363</TotalTime>
  <Words>2256</Words>
  <Application>Microsoft Office PowerPoint</Application>
  <PresentationFormat>화면 슬라이드 쇼(4:3)</PresentationFormat>
  <Paragraphs>849</Paragraphs>
  <Slides>64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2" baseType="lpstr">
      <vt:lpstr>HY견고딕</vt:lpstr>
      <vt:lpstr>Noto Sans Symbols</vt:lpstr>
      <vt:lpstr>Malgun Gothic</vt:lpstr>
      <vt:lpstr>Malgun Gothic</vt:lpstr>
      <vt:lpstr>Arial</vt:lpstr>
      <vt:lpstr>Verdana</vt:lpstr>
      <vt:lpstr>Wingdings</vt:lpstr>
      <vt:lpstr>Office 테마</vt:lpstr>
      <vt:lpstr>CHAPTER 04. 컴포넌트의 활용</vt:lpstr>
      <vt:lpstr>PowerPoint 프레젠테이션</vt:lpstr>
      <vt:lpstr>PowerPoint 프레젠테이션</vt:lpstr>
      <vt:lpstr>PowerPoint 프레젠테이션</vt:lpstr>
      <vt:lpstr>그룹, 프레임, 컴포넌트의 이해</vt:lpstr>
      <vt:lpstr>그룹, 프레임, 컴포넌트의 이해</vt:lpstr>
      <vt:lpstr>그룹, 프레임, 컴포넌트의 이해</vt:lpstr>
      <vt:lpstr>그룹, 프레임, 컴포넌트의 이해</vt:lpstr>
      <vt:lpstr>그룹, 프레임, 컴포넌트의 이해</vt:lpstr>
      <vt:lpstr>그룹, 프레임, 컴포넌트의 이해</vt:lpstr>
      <vt:lpstr>그룹, 프레임, 컴포넌트의 이해</vt:lpstr>
      <vt:lpstr>그룹, 프레임, 컴포넌트의 이해</vt:lpstr>
      <vt:lpstr>그룹, 프레임, 컴포넌트의 이해</vt:lpstr>
      <vt:lpstr>그룹, 프레임, 컴포넌트의 이해</vt:lpstr>
      <vt:lpstr>그룹, 프레임, 컴포넌트의 이해</vt:lpstr>
      <vt:lpstr>그룹, 프레임, 컴포넌트의 이해</vt:lpstr>
      <vt:lpstr>그룹, 프레임, 컴포넌트의 이해</vt:lpstr>
      <vt:lpstr>PowerPoint 프레젠테이션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컴포넌트와 인스턴스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이영주</dc:creator>
  <cp:lastModifiedBy>eddie</cp:lastModifiedBy>
  <cp:revision>825</cp:revision>
  <dcterms:created xsi:type="dcterms:W3CDTF">2012-07-11T10:23:22Z</dcterms:created>
  <dcterms:modified xsi:type="dcterms:W3CDTF">2025-11-13T07:11:30Z</dcterms:modified>
</cp:coreProperties>
</file>